
<file path=[Content_Types].xml><?xml version="1.0" encoding="utf-8"?>
<Types xmlns="http://schemas.openxmlformats.org/package/2006/content-types">
  <Override PartName="/ppt/slides/slide47.xml" ContentType="application/vnd.openxmlformats-officedocument.presentationml.slide+xml"/>
  <Override PartName="/ppt/tags/tag8.xml" ContentType="application/vnd.openxmlformats-officedocument.presentationml.tags+xml"/>
  <Override PartName="/ppt/notesSlides/notesSlide2.xml" ContentType="application/vnd.openxmlformats-officedocument.presentationml.notesSlide+xml"/>
  <Override PartName="/ppt/tags/tag104.xml" ContentType="application/vnd.openxmlformats-officedocument.presentationml.tags+xml"/>
  <Override PartName="/ppt/slides/slide36.xml" ContentType="application/vnd.openxmlformats-officedocument.presentationml.slide+xml"/>
  <Override PartName="/ppt/slides/slide25.xml" ContentType="application/vnd.openxmlformats-officedocument.presentationml.slide+xml"/>
  <Override PartName="/ppt/slideLayouts/slideLayout2.xml" ContentType="application/vnd.openxmlformats-officedocument.presentationml.slideLayout+xml"/>
  <Override PartName="/ppt/tags/tag49.xml" ContentType="application/vnd.openxmlformats-officedocument.presentationml.tags+xml"/>
  <Override PartName="/ppt/tags/tag96.xml" ContentType="application/vnd.openxmlformats-officedocument.presentationml.tags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38.xml" ContentType="application/vnd.openxmlformats-officedocument.presentationml.tags+xml"/>
  <Override PartName="/ppt/tags/tag56.xml" ContentType="application/vnd.openxmlformats-officedocument.presentationml.tags+xml"/>
  <Override PartName="/ppt/tags/tag67.xml" ContentType="application/vnd.openxmlformats-officedocument.presentationml.tags+xml"/>
  <Override PartName="/ppt/tags/tag85.xml" ContentType="application/vnd.openxmlformats-officedocument.presentationml.tags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tags/tag16.xml" ContentType="application/vnd.openxmlformats-officedocument.presentationml.tags+xml"/>
  <Override PartName="/ppt/tags/tag27.xml" ContentType="application/vnd.openxmlformats-officedocument.presentationml.tags+xml"/>
  <Override PartName="/ppt/tags/tag45.xml" ContentType="application/vnd.openxmlformats-officedocument.presentationml.tags+xml"/>
  <Override PartName="/ppt/tags/tag63.xml" ContentType="application/vnd.openxmlformats-officedocument.presentationml.tags+xml"/>
  <Override PartName="/ppt/tags/tag74.xml" ContentType="application/vnd.openxmlformats-officedocument.presentationml.tags+xml"/>
  <Override PartName="/ppt/tags/tag92.xml" ContentType="application/vnd.openxmlformats-officedocument.presentationml.tags+xml"/>
  <Override PartName="/ppt/tags/tag34.xml" ContentType="application/vnd.openxmlformats-officedocument.presentationml.tags+xml"/>
  <Override PartName="/ppt/tags/tag52.xml" ContentType="application/vnd.openxmlformats-officedocument.presentationml.tags+xml"/>
  <Override PartName="/ppt/tags/tag81.xml" ContentType="application/vnd.openxmlformats-officedocument.presentationml.tags+xml"/>
  <Override PartName="/ppt/tags/tag109.xml" ContentType="application/vnd.openxmlformats-officedocument.presentationml.tags+xml"/>
  <Override PartName="/ppt/tags/tag12.xml" ContentType="application/vnd.openxmlformats-officedocument.presentationml.tags+xml"/>
  <Override PartName="/ppt/tags/tag23.xml" ContentType="application/vnd.openxmlformats-officedocument.presentationml.tags+xml"/>
  <Override PartName="/ppt/tags/tag41.xml" ContentType="application/vnd.openxmlformats-officedocument.presentationml.tags+xml"/>
  <Override PartName="/ppt/tags/tag70.xml" ContentType="application/vnd.openxmlformats-officedocument.presentationml.tags+xml"/>
  <Override PartName="/ppt/notesSlides/notesSlide7.xml" ContentType="application/vnd.openxmlformats-officedocument.presentationml.notesSlide+xml"/>
  <Override PartName="/ppt/tags/tag116.xml" ContentType="application/vnd.openxmlformats-officedocument.presentationml.tags+xml"/>
  <Override PartName="/ppt/tags/tag127.xml" ContentType="application/vnd.openxmlformats-officedocument.presentationml.tags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tags/tag9.xml" ContentType="application/vnd.openxmlformats-officedocument.presentationml.tags+xml"/>
  <Override PartName="/ppt/tags/tag30.xml" ContentType="application/vnd.openxmlformats-officedocument.presentationml.tags+xml"/>
  <Override PartName="/ppt/tags/tag105.xml" ContentType="application/vnd.openxmlformats-officedocument.presentationml.tag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3.xml" ContentType="application/vnd.openxmlformats-officedocument.presentationml.notesSlide+xml"/>
  <Override PartName="/ppt/tags/tag112.xml" ContentType="application/vnd.openxmlformats-officedocument.presentationml.tags+xml"/>
  <Override PartName="/ppt/tags/tag123.xml" ContentType="application/vnd.openxmlformats-officedocument.presentationml.tags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theme/theme2.xml" ContentType="application/vnd.openxmlformats-officedocument.theme+xml"/>
  <Override PartName="/ppt/tags/tag5.xml" ContentType="application/vnd.openxmlformats-officedocument.presentationml.tags+xml"/>
  <Override PartName="/ppt/tags/tag79.xml" ContentType="application/vnd.openxmlformats-officedocument.presentationml.tags+xml"/>
  <Override PartName="/ppt/tags/tag101.xml" ContentType="application/vnd.openxmlformats-officedocument.presentationml.tags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33.xml" ContentType="application/vnd.openxmlformats-officedocument.presentationml.slide+xml"/>
  <Override PartName="/ppt/slides/slide44.xml" ContentType="application/vnd.openxmlformats-officedocument.presentationml.slide+xml"/>
  <Override PartName="/ppt/slideLayouts/slideLayout3.xml" ContentType="application/vnd.openxmlformats-officedocument.presentationml.slideLayout+xml"/>
  <Override PartName="/ppt/tags/tag39.xml" ContentType="application/vnd.openxmlformats-officedocument.presentationml.tags+xml"/>
  <Override PartName="/ppt/tags/tag68.xml" ContentType="application/vnd.openxmlformats-officedocument.presentationml.tags+xml"/>
  <Override PartName="/ppt/tags/tag86.xml" ContentType="application/vnd.openxmlformats-officedocument.presentationml.tags+xml"/>
  <Override PartName="/ppt/tags/tag97.xml" ContentType="application/vnd.openxmlformats-officedocument.presentationml.tags+xml"/>
  <Override PartName="/ppt/presentation.xml" ContentType="application/vnd.openxmlformats-officedocument.presentationml.presentation.main+xml"/>
  <Override PartName="/ppt/slides/slide22.xml" ContentType="application/vnd.openxmlformats-officedocument.presentationml.slide+xml"/>
  <Override PartName="/ppt/tags/tag1.xml" ContentType="application/vnd.openxmlformats-officedocument.presentationml.tags+xml"/>
  <Override PartName="/ppt/tags/tag28.xml" ContentType="application/vnd.openxmlformats-officedocument.presentationml.tags+xml"/>
  <Override PartName="/ppt/tags/tag57.xml" ContentType="application/vnd.openxmlformats-officedocument.presentationml.tags+xml"/>
  <Override PartName="/ppt/tags/tag75.xml" ContentType="application/vnd.openxmlformats-officedocument.presentationml.tags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40.xml" ContentType="application/vnd.openxmlformats-officedocument.presentationml.slide+xml"/>
  <Override PartName="/ppt/tags/tag17.xml" ContentType="application/vnd.openxmlformats-officedocument.presentationml.tags+xml"/>
  <Override PartName="/ppt/tags/tag35.xml" ContentType="application/vnd.openxmlformats-officedocument.presentationml.tags+xml"/>
  <Override PartName="/ppt/tags/tag46.xml" ContentType="application/vnd.openxmlformats-officedocument.presentationml.tags+xml"/>
  <Override PartName="/ppt/tags/tag64.xml" ContentType="application/vnd.openxmlformats-officedocument.presentationml.tags+xml"/>
  <Override PartName="/ppt/tags/tag82.xml" ContentType="application/vnd.openxmlformats-officedocument.presentationml.tags+xml"/>
  <Override PartName="/ppt/tags/tag93.xml" ContentType="application/vnd.openxmlformats-officedocument.presentationml.tags+xml"/>
  <Default Extension="wdp" ContentType="image/vnd.ms-photo"/>
  <Override PartName="/ppt/slideLayouts/slideLayout10.xml" ContentType="application/vnd.openxmlformats-officedocument.presentationml.slideLayout+xml"/>
  <Override PartName="/ppt/tags/tag24.xml" ContentType="application/vnd.openxmlformats-officedocument.presentationml.tags+xml"/>
  <Override PartName="/ppt/tags/tag53.xml" ContentType="application/vnd.openxmlformats-officedocument.presentationml.tags+xml"/>
  <Override PartName="/ppt/tags/tag71.xml" ContentType="application/vnd.openxmlformats-officedocument.presentationml.tags+xml"/>
  <Override PartName="/ppt/notesSlides/notesSlide8.xml" ContentType="application/vnd.openxmlformats-officedocument.presentationml.notesSlide+xml"/>
  <Override PartName="/ppt/tags/tag128.xml" ContentType="application/vnd.openxmlformats-officedocument.presentationml.tags+xml"/>
  <Override PartName="/ppt/tags/tag13.xml" ContentType="application/vnd.openxmlformats-officedocument.presentationml.tags+xml"/>
  <Override PartName="/ppt/tags/tag31.xml" ContentType="application/vnd.openxmlformats-officedocument.presentationml.tags+xml"/>
  <Override PartName="/ppt/tags/tag42.xml" ContentType="application/vnd.openxmlformats-officedocument.presentationml.tags+xml"/>
  <Override PartName="/ppt/tags/tag60.xml" ContentType="application/vnd.openxmlformats-officedocument.presentationml.tags+xml"/>
  <Override PartName="/ppt/tags/tag117.xml" ContentType="application/vnd.openxmlformats-officedocument.presentationml.tags+xml"/>
  <Override PartName="/ppt/tags/tag20.xml" ContentType="application/vnd.openxmlformats-officedocument.presentationml.tags+xml"/>
  <Override PartName="/ppt/notesSlides/notesSlide4.xml" ContentType="application/vnd.openxmlformats-officedocument.presentationml.notesSlide+xml"/>
  <Override PartName="/ppt/tags/tag106.xml" ContentType="application/vnd.openxmlformats-officedocument.presentationml.tags+xml"/>
  <Override PartName="/ppt/tags/tag124.xml" ContentType="application/vnd.openxmlformats-officedocument.presentationml.tags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tags/tag6.xml" ContentType="application/vnd.openxmlformats-officedocument.presentationml.tags+xml"/>
  <Override PartName="/ppt/tags/tag113.xml" ContentType="application/vnd.openxmlformats-officedocument.presentationml.tags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tags/tag98.xml" ContentType="application/vnd.openxmlformats-officedocument.presentationml.tags+xml"/>
  <Override PartName="/ppt/tags/tag102.xml" ContentType="application/vnd.openxmlformats-officedocument.presentationml.tags+xml"/>
  <Override PartName="/ppt/tags/tag120.xml" ContentType="application/vnd.openxmlformats-officedocument.presentationml.tags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tags/tag2.xml" ContentType="application/vnd.openxmlformats-officedocument.presentationml.tags+xml"/>
  <Override PartName="/ppt/tags/tag58.xml" ContentType="application/vnd.openxmlformats-officedocument.presentationml.tags+xml"/>
  <Override PartName="/ppt/tags/tag69.xml" ContentType="application/vnd.openxmlformats-officedocument.presentationml.tags+xml"/>
  <Override PartName="/ppt/tags/tag87.xml" ContentType="application/vnd.openxmlformats-officedocument.presentationml.tags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tags/tag29.xml" ContentType="application/vnd.openxmlformats-officedocument.presentationml.tags+xml"/>
  <Override PartName="/ppt/tags/tag47.xml" ContentType="application/vnd.openxmlformats-officedocument.presentationml.tags+xml"/>
  <Override PartName="/ppt/tags/tag76.xml" ContentType="application/vnd.openxmlformats-officedocument.presentationml.tags+xml"/>
  <Override PartName="/ppt/tags/tag94.xml" ContentType="application/vnd.openxmlformats-officedocument.presentationml.tags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tags/tag18.xml" ContentType="application/vnd.openxmlformats-officedocument.presentationml.tags+xml"/>
  <Override PartName="/ppt/tags/tag36.xml" ContentType="application/vnd.openxmlformats-officedocument.presentationml.tags+xml"/>
  <Override PartName="/ppt/tags/tag54.xml" ContentType="application/vnd.openxmlformats-officedocument.presentationml.tags+xml"/>
  <Override PartName="/ppt/tags/tag65.xml" ContentType="application/vnd.openxmlformats-officedocument.presentationml.tags+xml"/>
  <Override PartName="/ppt/tags/tag83.xml" ContentType="application/vnd.openxmlformats-officedocument.presentationml.tags+xml"/>
  <Override PartName="/ppt/tags/tag14.xml" ContentType="application/vnd.openxmlformats-officedocument.presentationml.tags+xml"/>
  <Override PartName="/ppt/tags/tag25.xml" ContentType="application/vnd.openxmlformats-officedocument.presentationml.tags+xml"/>
  <Override PartName="/ppt/tags/tag43.xml" ContentType="application/vnd.openxmlformats-officedocument.presentationml.tags+xml"/>
  <Override PartName="/ppt/tags/tag61.xml" ContentType="application/vnd.openxmlformats-officedocument.presentationml.tags+xml"/>
  <Override PartName="/ppt/tags/tag72.xml" ContentType="application/vnd.openxmlformats-officedocument.presentationml.tags+xml"/>
  <Override PartName="/ppt/tags/tag90.xml" ContentType="application/vnd.openxmlformats-officedocument.presentationml.tags+xml"/>
  <Override PartName="/ppt/tags/tag118.xml" ContentType="application/vnd.openxmlformats-officedocument.presentationml.tags+xml"/>
  <Override PartName="/ppt/tags/tag32.xml" ContentType="application/vnd.openxmlformats-officedocument.presentationml.tags+xml"/>
  <Override PartName="/ppt/tags/tag50.xml" ContentType="application/vnd.openxmlformats-officedocument.presentationml.tags+xml"/>
  <Override PartName="/ppt/tags/tag107.xml" ContentType="application/vnd.openxmlformats-officedocument.presentationml.tags+xml"/>
  <Override PartName="/ppt/slides/slide7.xml" ContentType="application/vnd.openxmlformats-officedocument.presentationml.slide+xml"/>
  <Override PartName="/ppt/slideLayouts/slideLayout9.xml" ContentType="application/vnd.openxmlformats-officedocument.presentationml.slideLayout+xml"/>
  <Override PartName="/ppt/tags/tag10.xml" ContentType="application/vnd.openxmlformats-officedocument.presentationml.tags+xml"/>
  <Override PartName="/ppt/tags/tag21.xml" ContentType="application/vnd.openxmlformats-officedocument.presentationml.tags+xml"/>
  <Override PartName="/ppt/notesSlides/notesSlide5.xml" ContentType="application/vnd.openxmlformats-officedocument.presentationml.notesSlide+xml"/>
  <Override PartName="/ppt/tags/tag114.xml" ContentType="application/vnd.openxmlformats-officedocument.presentationml.tags+xml"/>
  <Override PartName="/ppt/tags/tag125.xml" ContentType="application/vnd.openxmlformats-officedocument.presentationml.tags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notesSlides/notesSlide1.xml" ContentType="application/vnd.openxmlformats-officedocument.presentationml.notesSlide+xml"/>
  <Override PartName="/ppt/tags/tag7.xml" ContentType="application/vnd.openxmlformats-officedocument.presentationml.tags+xml"/>
  <Override PartName="/ppt/tags/tag103.xml" ContentType="application/vnd.openxmlformats-officedocument.presentationml.tags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46.xml" ContentType="application/vnd.openxmlformats-officedocument.presentationml.slide+xml"/>
  <Override PartName="/ppt/slideLayouts/slideLayout5.xml" ContentType="application/vnd.openxmlformats-officedocument.presentationml.slideLayout+xml"/>
  <Override PartName="/ppt/tags/tag99.xml" ContentType="application/vnd.openxmlformats-officedocument.presentationml.tags+xml"/>
  <Override PartName="/ppt/tags/tag110.xml" ContentType="application/vnd.openxmlformats-officedocument.presentationml.tags+xml"/>
  <Override PartName="/ppt/tags/tag121.xml" ContentType="application/vnd.openxmlformats-officedocument.presentationml.tags+xml"/>
  <Override PartName="/ppt/slides/slide24.xml" ContentType="application/vnd.openxmlformats-officedocument.presentationml.slide+xml"/>
  <Override PartName="/ppt/slides/slide35.xml" ContentType="application/vnd.openxmlformats-officedocument.presentationml.slide+xml"/>
  <Default Extension="jpeg" ContentType="image/jpeg"/>
  <Override PartName="/ppt/tags/tag3.xml" ContentType="application/vnd.openxmlformats-officedocument.presentationml.tags+xml"/>
  <Override PartName="/ppt/tags/tag59.xml" ContentType="application/vnd.openxmlformats-officedocument.presentationml.tags+xml"/>
  <Override PartName="/ppt/tags/tag77.xml" ContentType="application/vnd.openxmlformats-officedocument.presentationml.tags+xml"/>
  <Override PartName="/ppt/tags/tag88.xml" ContentType="application/vnd.openxmlformats-officedocument.presentationml.tags+xml"/>
  <Override PartName="/ppt/slides/slide13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ppt/tags/tag19.xml" ContentType="application/vnd.openxmlformats-officedocument.presentationml.tags+xml"/>
  <Override PartName="/ppt/tags/tag37.xml" ContentType="application/vnd.openxmlformats-officedocument.presentationml.tags+xml"/>
  <Override PartName="/ppt/tags/tag48.xml" ContentType="application/vnd.openxmlformats-officedocument.presentationml.tags+xml"/>
  <Override PartName="/ppt/tags/tag66.xml" ContentType="application/vnd.openxmlformats-officedocument.presentationml.tags+xml"/>
  <Override PartName="/ppt/tags/tag84.xml" ContentType="application/vnd.openxmlformats-officedocument.presentationml.tags+xml"/>
  <Override PartName="/ppt/tags/tag95.xml" ContentType="application/vnd.openxmlformats-officedocument.presentationml.tags+xml"/>
  <Override PartName="/ppt/slides/slide20.xml" ContentType="application/vnd.openxmlformats-officedocument.presentationml.slide+xml"/>
  <Override PartName="/ppt/tags/tag26.xml" ContentType="application/vnd.openxmlformats-officedocument.presentationml.tags+xml"/>
  <Override PartName="/ppt/tags/tag55.xml" ContentType="application/vnd.openxmlformats-officedocument.presentationml.tags+xml"/>
  <Override PartName="/ppt/tags/tag73.xml" ContentType="application/vnd.openxmlformats-officedocument.presentationml.tags+xml"/>
  <Override PartName="/ppt/tags/tag15.xml" ContentType="application/vnd.openxmlformats-officedocument.presentationml.tags+xml"/>
  <Override PartName="/ppt/tags/tag33.xml" ContentType="application/vnd.openxmlformats-officedocument.presentationml.tags+xml"/>
  <Override PartName="/ppt/tags/tag44.xml" ContentType="application/vnd.openxmlformats-officedocument.presentationml.tags+xml"/>
  <Override PartName="/ppt/tags/tag62.xml" ContentType="application/vnd.openxmlformats-officedocument.presentationml.tags+xml"/>
  <Override PartName="/ppt/tags/tag80.xml" ContentType="application/vnd.openxmlformats-officedocument.presentationml.tags+xml"/>
  <Override PartName="/ppt/tags/tag91.xml" ContentType="application/vnd.openxmlformats-officedocument.presentationml.tags+xml"/>
  <Override PartName="/ppt/tags/tag119.xml" ContentType="application/vnd.openxmlformats-officedocument.presentationml.tags+xml"/>
  <Default Extension="tiff" ContentType="image/tiff"/>
  <Override PartName="/ppt/tags/tag22.xml" ContentType="application/vnd.openxmlformats-officedocument.presentationml.tags+xml"/>
  <Override PartName="/ppt/tags/tag40.xml" ContentType="application/vnd.openxmlformats-officedocument.presentationml.tags+xml"/>
  <Override PartName="/ppt/tags/tag51.xml" ContentType="application/vnd.openxmlformats-officedocument.presentationml.tags+xml"/>
  <Override PartName="/ppt/notesSlides/notesSlide6.xml" ContentType="application/vnd.openxmlformats-officedocument.presentationml.notesSlide+xml"/>
  <Override PartName="/ppt/tags/tag108.xml" ContentType="application/vnd.openxmlformats-officedocument.presentationml.tags+xml"/>
  <Override PartName="/ppt/tags/tag126.xml" ContentType="application/vnd.openxmlformats-officedocument.presentationml.tags+xml"/>
  <Override PartName="/ppt/slides/slide8.xml" ContentType="application/vnd.openxmlformats-officedocument.presentationml.slide+xml"/>
  <Override PartName="/ppt/tags/tag11.xml" ContentType="application/vnd.openxmlformats-officedocument.presentationml.tags+xml"/>
  <Override PartName="/ppt/tags/tag115.xml" ContentType="application/vnd.openxmlformats-officedocument.presentationml.tags+xml"/>
  <Override PartName="/ppt/slides/slide29.xml" ContentType="application/vnd.openxmlformats-officedocument.presentationml.slide+xml"/>
  <Override PartName="/ppt/tags/tag122.xml" ContentType="application/vnd.openxmlformats-officedocument.presentationml.tags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6.xml" ContentType="application/vnd.openxmlformats-officedocument.presentationml.slideLayout+xml"/>
  <Override PartName="/ppt/tags/tag4.xml" ContentType="application/vnd.openxmlformats-officedocument.presentationml.tags+xml"/>
  <Override PartName="/ppt/tags/tag89.xml" ContentType="application/vnd.openxmlformats-officedocument.presentationml.tags+xml"/>
  <Override PartName="/ppt/tags/tag111.xml" ContentType="application/vnd.openxmlformats-officedocument.presentationml.tags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tags/tag78.xml" ContentType="application/vnd.openxmlformats-officedocument.presentationml.tags+xml"/>
  <Override PartName="/ppt/tags/tag100.xml" ContentType="application/vnd.openxmlformats-officedocument.presentationml.tag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9"/>
  </p:notesMasterIdLst>
  <p:sldIdLst>
    <p:sldId id="256" r:id="rId2"/>
    <p:sldId id="344" r:id="rId3"/>
    <p:sldId id="345" r:id="rId4"/>
    <p:sldId id="348" r:id="rId5"/>
    <p:sldId id="350" r:id="rId6"/>
    <p:sldId id="312" r:id="rId7"/>
    <p:sldId id="346" r:id="rId8"/>
    <p:sldId id="347" r:id="rId9"/>
    <p:sldId id="353" r:id="rId10"/>
    <p:sldId id="370" r:id="rId11"/>
    <p:sldId id="381" r:id="rId12"/>
    <p:sldId id="377" r:id="rId13"/>
    <p:sldId id="371" r:id="rId14"/>
    <p:sldId id="372" r:id="rId15"/>
    <p:sldId id="373" r:id="rId16"/>
    <p:sldId id="382" r:id="rId17"/>
    <p:sldId id="374" r:id="rId18"/>
    <p:sldId id="380" r:id="rId19"/>
    <p:sldId id="375" r:id="rId20"/>
    <p:sldId id="384" r:id="rId21"/>
    <p:sldId id="317" r:id="rId22"/>
    <p:sldId id="354" r:id="rId23"/>
    <p:sldId id="319" r:id="rId24"/>
    <p:sldId id="320" r:id="rId25"/>
    <p:sldId id="321" r:id="rId26"/>
    <p:sldId id="378" r:id="rId27"/>
    <p:sldId id="366" r:id="rId28"/>
    <p:sldId id="355" r:id="rId29"/>
    <p:sldId id="367" r:id="rId30"/>
    <p:sldId id="357" r:id="rId31"/>
    <p:sldId id="368" r:id="rId32"/>
    <p:sldId id="358" r:id="rId33"/>
    <p:sldId id="369" r:id="rId34"/>
    <p:sldId id="356" r:id="rId35"/>
    <p:sldId id="379" r:id="rId36"/>
    <p:sldId id="360" r:id="rId37"/>
    <p:sldId id="359" r:id="rId38"/>
    <p:sldId id="361" r:id="rId39"/>
    <p:sldId id="362" r:id="rId40"/>
    <p:sldId id="337" r:id="rId41"/>
    <p:sldId id="363" r:id="rId42"/>
    <p:sldId id="365" r:id="rId43"/>
    <p:sldId id="364" r:id="rId44"/>
    <p:sldId id="385" r:id="rId45"/>
    <p:sldId id="281" r:id="rId46"/>
    <p:sldId id="282" r:id="rId47"/>
    <p:sldId id="283" r:id="rId4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20"/>
    <p:restoredTop sz="94660"/>
  </p:normalViewPr>
  <p:slideViewPr>
    <p:cSldViewPr snapToGrid="0">
      <p:cViewPr varScale="1">
        <p:scale>
          <a:sx n="62" d="100"/>
          <a:sy n="62" d="100"/>
        </p:scale>
        <p:origin x="-996" y="-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13553F-1E5D-41B2-8E94-564094F58852}" type="datetimeFigureOut">
              <a:rPr lang="zh-CN" altLang="en-US" smtClean="0"/>
              <a:pPr/>
              <a:t>2020/12/23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22E42C-A2E5-40C3-A9BC-909C9095C3D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1826576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tags" Target="../tags/tag89.xml"/><Relationship Id="rId2" Type="http://schemas.openxmlformats.org/officeDocument/2006/relationships/tags" Target="../tags/tag88.xml"/><Relationship Id="rId1" Type="http://schemas.openxmlformats.org/officeDocument/2006/relationships/tags" Target="../tags/tag87.xml"/><Relationship Id="rId5" Type="http://schemas.openxmlformats.org/officeDocument/2006/relationships/slide" Target="../slides/slide26.xml"/><Relationship Id="rId4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tags" Target="../tags/tag103.xml"/><Relationship Id="rId2" Type="http://schemas.openxmlformats.org/officeDocument/2006/relationships/tags" Target="../tags/tag102.xml"/><Relationship Id="rId1" Type="http://schemas.openxmlformats.org/officeDocument/2006/relationships/tags" Target="../tags/tag101.xml"/><Relationship Id="rId5" Type="http://schemas.openxmlformats.org/officeDocument/2006/relationships/slide" Target="../slides/slide35.xml"/><Relationship Id="rId4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tags" Target="../tags/tag124.xml"/><Relationship Id="rId2" Type="http://schemas.openxmlformats.org/officeDocument/2006/relationships/tags" Target="../tags/tag123.xml"/><Relationship Id="rId1" Type="http://schemas.openxmlformats.org/officeDocument/2006/relationships/tags" Target="../tags/tag122.xml"/><Relationship Id="rId5" Type="http://schemas.openxmlformats.org/officeDocument/2006/relationships/slide" Target="../slides/slide40.xml"/><Relationship Id="rId4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9224996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EC3828-890C-418D-B409-5680250B2DBF}" type="slidenum">
              <a:rPr lang="zh-CN" altLang="en-US" smtClean="0"/>
              <a:pPr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6698933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EC3828-890C-418D-B409-5680250B2DBF}" type="slidenum">
              <a:rPr lang="zh-CN" altLang="en-US" smtClean="0"/>
              <a:pPr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4282644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幻灯片图像占位符 1"/>
          <p:cNvSpPr>
            <a:spLocks noGrp="1" noRot="1" noChangeAspect="1" noChangeArrowheads="1" noTextEdit="1"/>
          </p:cNvSpPr>
          <p:nvPr>
            <p:ph type="sldImg"/>
            <p:custDataLst>
              <p:tags r:id="rId1"/>
            </p:custDataLst>
          </p:nvPr>
        </p:nvSpPr>
        <p:spPr>
          <a:ln cap="flat">
            <a:headEnd type="none" w="med" len="med"/>
            <a:tailEnd type="none" w="med" len="med"/>
          </a:ln>
        </p:spPr>
      </p:sp>
      <p:sp>
        <p:nvSpPr>
          <p:cNvPr id="155651" name="备注占位符 2"/>
          <p:cNvSpPr>
            <a:spLocks noGrp="1" noChangeArrowheads="1"/>
          </p:cNvSpPr>
          <p:nvPr>
            <p:ph type="body" idx="1"/>
            <p:custDataLst>
              <p:tags r:id="rId2"/>
            </p:custDataLst>
          </p:nvPr>
        </p:nvSpPr>
        <p:spPr>
          <a:ln/>
          <a:extLst>
            <a:ext uri="{91240B29-F687-4F45-9708-019B960494DF}">
              <a14:hiddenLine xmlns:a14="http://schemas.microsoft.com/office/drawing/2010/main" xmlns="" w="9525" cap="flat" algn="ctr">
                <a:solidFill>
                  <a:srgbClr val="000000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/>
          <a:lstStyle/>
          <a:p>
            <a:pPr defTabSz="914400">
              <a:spcBef>
                <a:spcPct val="0"/>
              </a:spcBef>
            </a:pPr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155652" name="灯片编号占位符 3"/>
          <p:cNvSpPr>
            <a:spLocks noGrp="1" noChangeArrowheads="1"/>
          </p:cNvSpPr>
          <p:nvPr>
            <p:ph type="sldNum" sz="quarter" idx="4"/>
            <p:custDataLst>
              <p:tags r:id="rId3"/>
            </p:custDataLst>
          </p:nvPr>
        </p:nvSpPr>
        <p:spPr>
          <a:extLst>
            <a:ext uri="{91240B29-F687-4F45-9708-019B960494DF}">
              <a14:hiddenLine xmlns:a14="http://schemas.microsoft.com/office/drawing/2010/main" xmlns="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fld id="{70899780-3060-4821-B20C-3D7CAD193A38}" type="slidenum">
              <a:rPr lang="en-US" altLang="en-US">
                <a:solidFill>
                  <a:srgbClr val="000000"/>
                </a:solidFill>
                <a:latin typeface="Calibri" panose="020F0502020204030204" pitchFamily="34" charset="0"/>
              </a:rPr>
              <a:pPr>
                <a:buFontTx/>
                <a:buNone/>
              </a:pPr>
              <a:t>26</a:t>
            </a:fld>
            <a:endParaRPr lang="en-US" altLang="en-US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9625449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AAE706BC-A96E-44DD-8F9B-1E408510B54D}" type="slidenum">
              <a:rPr lang="en-US" altLang="zh-CN" b="0"/>
              <a:pPr eaLnBrk="1" hangingPunct="1"/>
              <a:t>27</a:t>
            </a:fld>
            <a:endParaRPr lang="en-US" altLang="zh-CN" b="0"/>
          </a:p>
        </p:txBody>
      </p:sp>
      <p:sp>
        <p:nvSpPr>
          <p:cNvPr id="168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89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zh-CN" altLang="en-US" smtClean="0">
                <a:latin typeface="Arial" panose="020B0604020202020204" pitchFamily="34" charset="0"/>
              </a:rPr>
              <a:t>亚洲七条大河源于青藏高原：黄河、长江、澜沧江</a:t>
            </a:r>
            <a:r>
              <a:rPr lang="en-US" altLang="zh-CN" smtClean="0">
                <a:latin typeface="Arial" panose="020B0604020202020204" pitchFamily="34" charset="0"/>
              </a:rPr>
              <a:t>(</a:t>
            </a:r>
            <a:r>
              <a:rPr lang="zh-CN" altLang="en-US" smtClean="0">
                <a:latin typeface="Arial" panose="020B0604020202020204" pitchFamily="34" charset="0"/>
              </a:rPr>
              <a:t>湄公河</a:t>
            </a:r>
            <a:r>
              <a:rPr lang="en-US" altLang="zh-CN" smtClean="0">
                <a:latin typeface="Arial" panose="020B0604020202020204" pitchFamily="34" charset="0"/>
              </a:rPr>
              <a:t>)</a:t>
            </a:r>
            <a:r>
              <a:rPr lang="zh-CN" altLang="en-US" smtClean="0">
                <a:latin typeface="Arial" panose="020B0604020202020204" pitchFamily="34" charset="0"/>
              </a:rPr>
              <a:t>、怒江</a:t>
            </a:r>
            <a:r>
              <a:rPr lang="en-US" altLang="zh-CN" smtClean="0">
                <a:latin typeface="Arial" panose="020B0604020202020204" pitchFamily="34" charset="0"/>
              </a:rPr>
              <a:t>(</a:t>
            </a:r>
            <a:r>
              <a:rPr lang="zh-CN" altLang="en-US" smtClean="0">
                <a:latin typeface="Arial" panose="020B0604020202020204" pitchFamily="34" charset="0"/>
              </a:rPr>
              <a:t>萨尔温江</a:t>
            </a:r>
            <a:r>
              <a:rPr lang="en-US" altLang="zh-CN" smtClean="0">
                <a:latin typeface="Arial" panose="020B0604020202020204" pitchFamily="34" charset="0"/>
              </a:rPr>
              <a:t>)</a:t>
            </a:r>
            <a:r>
              <a:rPr lang="zh-CN" altLang="en-US" smtClean="0">
                <a:latin typeface="Arial" panose="020B0604020202020204" pitchFamily="34" charset="0"/>
              </a:rPr>
              <a:t>、雅鲁藏布江</a:t>
            </a:r>
            <a:r>
              <a:rPr lang="en-US" altLang="zh-CN" smtClean="0">
                <a:latin typeface="Arial" panose="020B0604020202020204" pitchFamily="34" charset="0"/>
              </a:rPr>
              <a:t>(</a:t>
            </a:r>
            <a:r>
              <a:rPr lang="zh-CN" altLang="en-US" smtClean="0">
                <a:latin typeface="Arial" panose="020B0604020202020204" pitchFamily="34" charset="0"/>
              </a:rPr>
              <a:t>布拉马普特拉河</a:t>
            </a:r>
            <a:r>
              <a:rPr lang="en-US" altLang="zh-CN" smtClean="0">
                <a:latin typeface="Arial" panose="020B0604020202020204" pitchFamily="34" charset="0"/>
              </a:rPr>
              <a:t>)</a:t>
            </a:r>
            <a:r>
              <a:rPr lang="zh-CN" altLang="en-US" smtClean="0">
                <a:latin typeface="Arial" panose="020B0604020202020204" pitchFamily="34" charset="0"/>
              </a:rPr>
              <a:t>、恒河和印度河。 </a:t>
            </a:r>
          </a:p>
        </p:txBody>
      </p:sp>
    </p:spTree>
    <p:extLst>
      <p:ext uri="{BB962C8B-B14F-4D97-AF65-F5344CB8AC3E}">
        <p14:creationId xmlns:p14="http://schemas.microsoft.com/office/powerpoint/2010/main" xmlns="" val="4089765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97A8DE21-A29F-403A-A1A3-66708077FAAE}" type="slidenum">
              <a:rPr lang="en-US" altLang="zh-CN" b="0"/>
              <a:pPr eaLnBrk="1" hangingPunct="1"/>
              <a:t>33</a:t>
            </a:fld>
            <a:endParaRPr lang="en-US" altLang="zh-CN" b="0"/>
          </a:p>
        </p:txBody>
      </p:sp>
      <p:sp>
        <p:nvSpPr>
          <p:cNvPr id="1699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99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zh-CN" altLang="en-US" smtClean="0">
                <a:latin typeface="Arial" panose="020B0604020202020204" pitchFamily="34" charset="0"/>
              </a:rPr>
              <a:t>山脉多近南北走向，主要有大娄山、乌蒙山、大凉山、哀牢山、无量山等。 </a:t>
            </a:r>
          </a:p>
        </p:txBody>
      </p:sp>
    </p:spTree>
    <p:extLst>
      <p:ext uri="{BB962C8B-B14F-4D97-AF65-F5344CB8AC3E}">
        <p14:creationId xmlns:p14="http://schemas.microsoft.com/office/powerpoint/2010/main" xmlns="" val="37846924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幻灯片图像占位符 1"/>
          <p:cNvSpPr>
            <a:spLocks noGrp="1" noRot="1" noChangeAspect="1" noChangeArrowheads="1" noTextEdit="1"/>
          </p:cNvSpPr>
          <p:nvPr>
            <p:ph type="sldImg"/>
            <p:custDataLst>
              <p:tags r:id="rId1"/>
            </p:custDataLst>
          </p:nvPr>
        </p:nvSpPr>
        <p:spPr>
          <a:ln cap="flat">
            <a:headEnd type="none" w="med" len="med"/>
            <a:tailEnd type="none" w="med" len="med"/>
          </a:ln>
        </p:spPr>
      </p:sp>
      <p:sp>
        <p:nvSpPr>
          <p:cNvPr id="157699" name="备注占位符 2"/>
          <p:cNvSpPr>
            <a:spLocks noGrp="1" noChangeArrowheads="1"/>
          </p:cNvSpPr>
          <p:nvPr>
            <p:ph type="body" idx="1"/>
            <p:custDataLst>
              <p:tags r:id="rId2"/>
            </p:custDataLst>
          </p:nvPr>
        </p:nvSpPr>
        <p:spPr>
          <a:ln/>
          <a:extLst>
            <a:ext uri="{91240B29-F687-4F45-9708-019B960494DF}">
              <a14:hiddenLine xmlns:a14="http://schemas.microsoft.com/office/drawing/2010/main" xmlns="" w="9525" cap="flat" algn="ctr">
                <a:solidFill>
                  <a:srgbClr val="000000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/>
          <a:lstStyle/>
          <a:p>
            <a:pPr defTabSz="914400">
              <a:spcBef>
                <a:spcPct val="0"/>
              </a:spcBef>
            </a:pPr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157700" name="灯片编号占位符 3"/>
          <p:cNvSpPr>
            <a:spLocks noGrp="1" noChangeArrowheads="1"/>
          </p:cNvSpPr>
          <p:nvPr>
            <p:ph type="sldNum" sz="quarter" idx="4"/>
            <p:custDataLst>
              <p:tags r:id="rId3"/>
            </p:custDataLst>
          </p:nvPr>
        </p:nvSpPr>
        <p:spPr>
          <a:extLst>
            <a:ext uri="{91240B29-F687-4F45-9708-019B960494DF}">
              <a14:hiddenLine xmlns:a14="http://schemas.microsoft.com/office/drawing/2010/main" xmlns="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fld id="{1B81242A-99D2-4A6D-AB1C-1FD40F61C3D6}" type="slidenum">
              <a:rPr lang="en-US" altLang="en-US">
                <a:solidFill>
                  <a:srgbClr val="000000"/>
                </a:solidFill>
                <a:latin typeface="Calibri" panose="020F0502020204030204" pitchFamily="34" charset="0"/>
              </a:rPr>
              <a:pPr>
                <a:buFontTx/>
                <a:buNone/>
              </a:pPr>
              <a:t>35</a:t>
            </a:fld>
            <a:endParaRPr lang="en-US" altLang="en-US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6761836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幻灯片图像占位符 1"/>
          <p:cNvSpPr>
            <a:spLocks noGrp="1" noRot="1" noChangeAspect="1" noChangeArrowheads="1" noTextEdit="1"/>
          </p:cNvSpPr>
          <p:nvPr>
            <p:ph type="sldImg"/>
            <p:custDataLst>
              <p:tags r:id="rId1"/>
            </p:custDataLst>
          </p:nvPr>
        </p:nvSpPr>
        <p:spPr>
          <a:ln cap="flat">
            <a:headEnd type="none" w="med" len="med"/>
            <a:tailEnd type="none" w="med" len="med"/>
          </a:ln>
        </p:spPr>
      </p:sp>
      <p:sp>
        <p:nvSpPr>
          <p:cNvPr id="159747" name="备注占位符 2"/>
          <p:cNvSpPr>
            <a:spLocks noGrp="1" noChangeArrowheads="1"/>
          </p:cNvSpPr>
          <p:nvPr>
            <p:ph type="body" idx="1"/>
            <p:custDataLst>
              <p:tags r:id="rId2"/>
            </p:custDataLst>
          </p:nvPr>
        </p:nvSpPr>
        <p:spPr>
          <a:ln/>
          <a:extLst>
            <a:ext uri="{91240B29-F687-4F45-9708-019B960494DF}">
              <a14:hiddenLine xmlns:a14="http://schemas.microsoft.com/office/drawing/2010/main" xmlns="" w="9525" cap="flat" algn="ctr">
                <a:solidFill>
                  <a:srgbClr val="000000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/>
          <a:lstStyle/>
          <a:p>
            <a:pPr defTabSz="914400">
              <a:spcBef>
                <a:spcPct val="0"/>
              </a:spcBef>
            </a:pPr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159748" name="灯片编号占位符 3"/>
          <p:cNvSpPr>
            <a:spLocks noGrp="1" noChangeArrowheads="1"/>
          </p:cNvSpPr>
          <p:nvPr>
            <p:ph type="sldNum" sz="quarter" idx="4"/>
            <p:custDataLst>
              <p:tags r:id="rId3"/>
            </p:custDataLst>
          </p:nvPr>
        </p:nvSpPr>
        <p:spPr>
          <a:extLst>
            <a:ext uri="{91240B29-F687-4F45-9708-019B960494DF}">
              <a14:hiddenLine xmlns:a14="http://schemas.microsoft.com/office/drawing/2010/main" xmlns="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fld id="{4C457DA4-296D-4FEC-8C3E-88B1F4F00E32}" type="slidenum">
              <a:rPr lang="en-US" altLang="en-US">
                <a:solidFill>
                  <a:srgbClr val="000000"/>
                </a:solidFill>
                <a:latin typeface="Calibri" panose="020F0502020204030204" pitchFamily="34" charset="0"/>
              </a:rPr>
              <a:pPr>
                <a:buFontTx/>
                <a:buNone/>
              </a:pPr>
              <a:t>40</a:t>
            </a:fld>
            <a:endParaRPr lang="en-US" altLang="en-US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0487582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00EB0-B767-4995-96F5-395D0EF6A6FD}" type="datetimeFigureOut">
              <a:rPr lang="zh-CN" altLang="en-US" smtClean="0"/>
              <a:pPr/>
              <a:t>2020/12/23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19EA1-B851-4065-B4EF-F9D981B2633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7070442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00EB0-B767-4995-96F5-395D0EF6A6FD}" type="datetimeFigureOut">
              <a:rPr lang="zh-CN" altLang="en-US" smtClean="0"/>
              <a:pPr/>
              <a:t>2020/12/23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19EA1-B851-4065-B4EF-F9D981B2633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1394561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00EB0-B767-4995-96F5-395D0EF6A6FD}" type="datetimeFigureOut">
              <a:rPr lang="zh-CN" altLang="en-US" smtClean="0"/>
              <a:pPr/>
              <a:t>2020/12/23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19EA1-B851-4065-B4EF-F9D981B2633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6918292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00EB0-B767-4995-96F5-395D0EF6A6FD}" type="datetimeFigureOut">
              <a:rPr lang="zh-CN" altLang="en-US" smtClean="0"/>
              <a:pPr/>
              <a:t>2020/12/23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19EA1-B851-4065-B4EF-F9D981B2633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6501345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00EB0-B767-4995-96F5-395D0EF6A6FD}" type="datetimeFigureOut">
              <a:rPr lang="zh-CN" altLang="en-US" smtClean="0"/>
              <a:pPr/>
              <a:t>2020/12/23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19EA1-B851-4065-B4EF-F9D981B2633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7288087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00EB0-B767-4995-96F5-395D0EF6A6FD}" type="datetimeFigureOut">
              <a:rPr lang="zh-CN" altLang="en-US" smtClean="0"/>
              <a:pPr/>
              <a:t>2020/12/23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19EA1-B851-4065-B4EF-F9D981B2633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5353560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00EB0-B767-4995-96F5-395D0EF6A6FD}" type="datetimeFigureOut">
              <a:rPr lang="zh-CN" altLang="en-US" smtClean="0"/>
              <a:pPr/>
              <a:t>2020/12/23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19EA1-B851-4065-B4EF-F9D981B2633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41739033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00EB0-B767-4995-96F5-395D0EF6A6FD}" type="datetimeFigureOut">
              <a:rPr lang="zh-CN" altLang="en-US" smtClean="0"/>
              <a:pPr/>
              <a:t>2020/12/23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19EA1-B851-4065-B4EF-F9D981B2633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5122601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00EB0-B767-4995-96F5-395D0EF6A6FD}" type="datetimeFigureOut">
              <a:rPr lang="zh-CN" altLang="en-US" smtClean="0"/>
              <a:pPr/>
              <a:t>2020/12/23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19EA1-B851-4065-B4EF-F9D981B2633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7240003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00EB0-B767-4995-96F5-395D0EF6A6FD}" type="datetimeFigureOut">
              <a:rPr lang="zh-CN" altLang="en-US" smtClean="0"/>
              <a:pPr/>
              <a:t>2020/12/23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19EA1-B851-4065-B4EF-F9D981B2633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1610399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00EB0-B767-4995-96F5-395D0EF6A6FD}" type="datetimeFigureOut">
              <a:rPr lang="zh-CN" altLang="en-US" smtClean="0"/>
              <a:pPr/>
              <a:t>2020/12/23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19EA1-B851-4065-B4EF-F9D981B2633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1061589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A00EB0-B767-4995-96F5-395D0EF6A6FD}" type="datetimeFigureOut">
              <a:rPr lang="zh-CN" altLang="en-US" smtClean="0"/>
              <a:pPr/>
              <a:t>2020/12/23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A19EA1-B851-4065-B4EF-F9D981B2633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6213114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tags" Target="../tags/tag35.xml"/><Relationship Id="rId7" Type="http://schemas.openxmlformats.org/officeDocument/2006/relationships/slideLayout" Target="../slideLayouts/slideLayout7.xml"/><Relationship Id="rId2" Type="http://schemas.openxmlformats.org/officeDocument/2006/relationships/tags" Target="../tags/tag34.xml"/><Relationship Id="rId1" Type="http://schemas.openxmlformats.org/officeDocument/2006/relationships/tags" Target="../tags/tag33.xml"/><Relationship Id="rId6" Type="http://schemas.openxmlformats.org/officeDocument/2006/relationships/tags" Target="../tags/tag38.xml"/><Relationship Id="rId11" Type="http://schemas.openxmlformats.org/officeDocument/2006/relationships/image" Target="../media/image17.jpeg"/><Relationship Id="rId5" Type="http://schemas.openxmlformats.org/officeDocument/2006/relationships/tags" Target="../tags/tag37.xml"/><Relationship Id="rId10" Type="http://schemas.openxmlformats.org/officeDocument/2006/relationships/image" Target="../media/image16.jpeg"/><Relationship Id="rId4" Type="http://schemas.openxmlformats.org/officeDocument/2006/relationships/tags" Target="../tags/tag36.xml"/><Relationship Id="rId9" Type="http://schemas.openxmlformats.org/officeDocument/2006/relationships/image" Target="../media/image15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tags" Target="../tags/tag41.xml"/><Relationship Id="rId2" Type="http://schemas.openxmlformats.org/officeDocument/2006/relationships/tags" Target="../tags/tag40.xml"/><Relationship Id="rId1" Type="http://schemas.openxmlformats.org/officeDocument/2006/relationships/tags" Target="../tags/tag39.xml"/><Relationship Id="rId6" Type="http://schemas.openxmlformats.org/officeDocument/2006/relationships/image" Target="../media/image14.jpeg"/><Relationship Id="rId5" Type="http://schemas.openxmlformats.org/officeDocument/2006/relationships/image" Target="../media/image17.jpeg"/><Relationship Id="rId4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4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5" Type="http://schemas.microsoft.com/office/2007/relationships/hdphoto" Target="../media/hdphoto3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4.xml"/><Relationship Id="rId1" Type="http://schemas.openxmlformats.org/officeDocument/2006/relationships/tags" Target="../tags/tag4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slide" Target="slide4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46.xml"/><Relationship Id="rId1" Type="http://schemas.openxmlformats.org/officeDocument/2006/relationships/tags" Target="../tags/tag45.xml"/><Relationship Id="rId4" Type="http://schemas.openxmlformats.org/officeDocument/2006/relationships/image" Target="../media/image25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7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tags" Target="../tags/tag55.xml"/><Relationship Id="rId3" Type="http://schemas.openxmlformats.org/officeDocument/2006/relationships/tags" Target="../tags/tag50.xml"/><Relationship Id="rId7" Type="http://schemas.openxmlformats.org/officeDocument/2006/relationships/tags" Target="../tags/tag54.xml"/><Relationship Id="rId12" Type="http://schemas.openxmlformats.org/officeDocument/2006/relationships/image" Target="../media/image27.jpeg"/><Relationship Id="rId2" Type="http://schemas.openxmlformats.org/officeDocument/2006/relationships/tags" Target="../tags/tag49.xml"/><Relationship Id="rId1" Type="http://schemas.openxmlformats.org/officeDocument/2006/relationships/tags" Target="../tags/tag48.xml"/><Relationship Id="rId6" Type="http://schemas.openxmlformats.org/officeDocument/2006/relationships/tags" Target="../tags/tag53.xml"/><Relationship Id="rId11" Type="http://schemas.openxmlformats.org/officeDocument/2006/relationships/slideLayout" Target="../slideLayouts/slideLayout7.xml"/><Relationship Id="rId5" Type="http://schemas.openxmlformats.org/officeDocument/2006/relationships/tags" Target="../tags/tag52.xml"/><Relationship Id="rId10" Type="http://schemas.openxmlformats.org/officeDocument/2006/relationships/tags" Target="../tags/tag57.xml"/><Relationship Id="rId4" Type="http://schemas.openxmlformats.org/officeDocument/2006/relationships/tags" Target="../tags/tag51.xml"/><Relationship Id="rId9" Type="http://schemas.openxmlformats.org/officeDocument/2006/relationships/tags" Target="../tags/tag56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tags" Target="../tags/tag65.xml"/><Relationship Id="rId3" Type="http://schemas.openxmlformats.org/officeDocument/2006/relationships/tags" Target="../tags/tag60.xml"/><Relationship Id="rId7" Type="http://schemas.openxmlformats.org/officeDocument/2006/relationships/tags" Target="../tags/tag64.xml"/><Relationship Id="rId12" Type="http://schemas.openxmlformats.org/officeDocument/2006/relationships/image" Target="../media/image27.jpeg"/><Relationship Id="rId2" Type="http://schemas.openxmlformats.org/officeDocument/2006/relationships/tags" Target="../tags/tag59.xml"/><Relationship Id="rId1" Type="http://schemas.openxmlformats.org/officeDocument/2006/relationships/tags" Target="../tags/tag58.xml"/><Relationship Id="rId6" Type="http://schemas.openxmlformats.org/officeDocument/2006/relationships/tags" Target="../tags/tag63.xml"/><Relationship Id="rId11" Type="http://schemas.openxmlformats.org/officeDocument/2006/relationships/slideLayout" Target="../slideLayouts/slideLayout7.xml"/><Relationship Id="rId5" Type="http://schemas.openxmlformats.org/officeDocument/2006/relationships/tags" Target="../tags/tag62.xml"/><Relationship Id="rId10" Type="http://schemas.openxmlformats.org/officeDocument/2006/relationships/tags" Target="../tags/tag67.xml"/><Relationship Id="rId4" Type="http://schemas.openxmlformats.org/officeDocument/2006/relationships/tags" Target="../tags/tag61.xml"/><Relationship Id="rId9" Type="http://schemas.openxmlformats.org/officeDocument/2006/relationships/tags" Target="../tags/tag66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tags" Target="../tags/tag75.xml"/><Relationship Id="rId3" Type="http://schemas.openxmlformats.org/officeDocument/2006/relationships/tags" Target="../tags/tag70.xml"/><Relationship Id="rId7" Type="http://schemas.openxmlformats.org/officeDocument/2006/relationships/tags" Target="../tags/tag74.xml"/><Relationship Id="rId2" Type="http://schemas.openxmlformats.org/officeDocument/2006/relationships/tags" Target="../tags/tag69.xml"/><Relationship Id="rId1" Type="http://schemas.openxmlformats.org/officeDocument/2006/relationships/tags" Target="../tags/tag68.xml"/><Relationship Id="rId6" Type="http://schemas.openxmlformats.org/officeDocument/2006/relationships/tags" Target="../tags/tag73.xml"/><Relationship Id="rId5" Type="http://schemas.openxmlformats.org/officeDocument/2006/relationships/tags" Target="../tags/tag72.xml"/><Relationship Id="rId10" Type="http://schemas.openxmlformats.org/officeDocument/2006/relationships/image" Target="../media/image27.jpeg"/><Relationship Id="rId4" Type="http://schemas.openxmlformats.org/officeDocument/2006/relationships/tags" Target="../tags/tag71.xml"/><Relationship Id="rId9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tags" Target="../tags/tag83.xml"/><Relationship Id="rId13" Type="http://schemas.openxmlformats.org/officeDocument/2006/relationships/notesSlide" Target="../notesSlides/notesSlide4.xml"/><Relationship Id="rId3" Type="http://schemas.openxmlformats.org/officeDocument/2006/relationships/tags" Target="../tags/tag78.xml"/><Relationship Id="rId7" Type="http://schemas.openxmlformats.org/officeDocument/2006/relationships/tags" Target="../tags/tag82.xml"/><Relationship Id="rId12" Type="http://schemas.openxmlformats.org/officeDocument/2006/relationships/slideLayout" Target="../slideLayouts/slideLayout7.xml"/><Relationship Id="rId2" Type="http://schemas.openxmlformats.org/officeDocument/2006/relationships/tags" Target="../tags/tag77.xml"/><Relationship Id="rId1" Type="http://schemas.openxmlformats.org/officeDocument/2006/relationships/tags" Target="../tags/tag76.xml"/><Relationship Id="rId6" Type="http://schemas.openxmlformats.org/officeDocument/2006/relationships/tags" Target="../tags/tag81.xml"/><Relationship Id="rId11" Type="http://schemas.openxmlformats.org/officeDocument/2006/relationships/tags" Target="../tags/tag86.xml"/><Relationship Id="rId5" Type="http://schemas.openxmlformats.org/officeDocument/2006/relationships/tags" Target="../tags/tag80.xml"/><Relationship Id="rId10" Type="http://schemas.openxmlformats.org/officeDocument/2006/relationships/tags" Target="../tags/tag85.xml"/><Relationship Id="rId4" Type="http://schemas.openxmlformats.org/officeDocument/2006/relationships/tags" Target="../tags/tag79.xml"/><Relationship Id="rId9" Type="http://schemas.openxmlformats.org/officeDocument/2006/relationships/tags" Target="../tags/tag84.xml"/><Relationship Id="rId14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jpeg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4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2.jpeg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5.xml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5" Type="http://schemas.microsoft.com/office/2007/relationships/hdphoto" Target="../media/hdphoto4.wdp"/><Relationship Id="rId4" Type="http://schemas.openxmlformats.org/officeDocument/2006/relationships/image" Target="../media/image3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lwl.czyz.com.cn/jingguan/ziran/dixing/dixing/gaoyuan/Index/gaoyuan.htm" TargetMode="External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jpeg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jpeg"/><Relationship Id="rId4" Type="http://schemas.openxmlformats.org/officeDocument/2006/relationships/image" Target="../media/image3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7" Type="http://schemas.openxmlformats.org/officeDocument/2006/relationships/image" Target="../media/image4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www.sh.xinhuanet.com/2006-03/07/content_6400503_1.htm" TargetMode="External"/><Relationship Id="rId5" Type="http://schemas.openxmlformats.org/officeDocument/2006/relationships/image" Target="../media/image40.jpeg"/><Relationship Id="rId4" Type="http://schemas.openxmlformats.org/officeDocument/2006/relationships/hyperlink" Target="http://space.gootrip.com/index.php/1516/action_spacelist_type_image_itemtypeid_107_page_2.html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.png"/><Relationship Id="rId4" Type="http://schemas.openxmlformats.org/officeDocument/2006/relationships/image" Target="../media/image42.jpe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tags" Target="../tags/tag97.xml"/><Relationship Id="rId13" Type="http://schemas.openxmlformats.org/officeDocument/2006/relationships/notesSlide" Target="../notesSlides/notesSlide7.xml"/><Relationship Id="rId3" Type="http://schemas.openxmlformats.org/officeDocument/2006/relationships/tags" Target="../tags/tag92.xml"/><Relationship Id="rId7" Type="http://schemas.openxmlformats.org/officeDocument/2006/relationships/tags" Target="../tags/tag96.xml"/><Relationship Id="rId12" Type="http://schemas.openxmlformats.org/officeDocument/2006/relationships/slideLayout" Target="../slideLayouts/slideLayout7.xml"/><Relationship Id="rId2" Type="http://schemas.openxmlformats.org/officeDocument/2006/relationships/tags" Target="../tags/tag91.xml"/><Relationship Id="rId1" Type="http://schemas.openxmlformats.org/officeDocument/2006/relationships/tags" Target="../tags/tag90.xml"/><Relationship Id="rId6" Type="http://schemas.openxmlformats.org/officeDocument/2006/relationships/tags" Target="../tags/tag95.xml"/><Relationship Id="rId11" Type="http://schemas.openxmlformats.org/officeDocument/2006/relationships/tags" Target="../tags/tag100.xml"/><Relationship Id="rId5" Type="http://schemas.openxmlformats.org/officeDocument/2006/relationships/tags" Target="../tags/tag94.xml"/><Relationship Id="rId10" Type="http://schemas.openxmlformats.org/officeDocument/2006/relationships/tags" Target="../tags/tag99.xml"/><Relationship Id="rId4" Type="http://schemas.openxmlformats.org/officeDocument/2006/relationships/tags" Target="../tags/tag93.xml"/><Relationship Id="rId9" Type="http://schemas.openxmlformats.org/officeDocument/2006/relationships/tags" Target="../tags/tag98.xml"/><Relationship Id="rId14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jpe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tags" Target="../tags/tag111.xml"/><Relationship Id="rId13" Type="http://schemas.openxmlformats.org/officeDocument/2006/relationships/image" Target="../media/image45.jpeg"/><Relationship Id="rId3" Type="http://schemas.openxmlformats.org/officeDocument/2006/relationships/tags" Target="../tags/tag106.xml"/><Relationship Id="rId7" Type="http://schemas.openxmlformats.org/officeDocument/2006/relationships/tags" Target="../tags/tag110.xml"/><Relationship Id="rId12" Type="http://schemas.microsoft.com/office/2007/relationships/hdphoto" Target="../media/hdphoto2.wdp"/><Relationship Id="rId2" Type="http://schemas.openxmlformats.org/officeDocument/2006/relationships/tags" Target="../tags/tag105.xml"/><Relationship Id="rId1" Type="http://schemas.openxmlformats.org/officeDocument/2006/relationships/tags" Target="../tags/tag104.xml"/><Relationship Id="rId6" Type="http://schemas.openxmlformats.org/officeDocument/2006/relationships/tags" Target="../tags/tag109.xml"/><Relationship Id="rId11" Type="http://schemas.openxmlformats.org/officeDocument/2006/relationships/image" Target="../media/image30.png"/><Relationship Id="rId5" Type="http://schemas.openxmlformats.org/officeDocument/2006/relationships/tags" Target="../tags/tag108.xml"/><Relationship Id="rId10" Type="http://schemas.openxmlformats.org/officeDocument/2006/relationships/slideLayout" Target="../slideLayouts/slideLayout7.xml"/><Relationship Id="rId4" Type="http://schemas.openxmlformats.org/officeDocument/2006/relationships/tags" Target="../tags/tag107.xml"/><Relationship Id="rId9" Type="http://schemas.openxmlformats.org/officeDocument/2006/relationships/tags" Target="../tags/tag112.xml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jpeg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4" Type="http://schemas.openxmlformats.org/officeDocument/2006/relationships/image" Target="../media/image2.jpe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tags" Target="../tags/tag120.xml"/><Relationship Id="rId3" Type="http://schemas.openxmlformats.org/officeDocument/2006/relationships/tags" Target="../tags/tag115.xml"/><Relationship Id="rId7" Type="http://schemas.openxmlformats.org/officeDocument/2006/relationships/tags" Target="../tags/tag119.xml"/><Relationship Id="rId12" Type="http://schemas.openxmlformats.org/officeDocument/2006/relationships/image" Target="../media/image3.jpeg"/><Relationship Id="rId2" Type="http://schemas.openxmlformats.org/officeDocument/2006/relationships/tags" Target="../tags/tag114.xml"/><Relationship Id="rId1" Type="http://schemas.openxmlformats.org/officeDocument/2006/relationships/tags" Target="../tags/tag113.xml"/><Relationship Id="rId6" Type="http://schemas.openxmlformats.org/officeDocument/2006/relationships/tags" Target="../tags/tag118.xml"/><Relationship Id="rId11" Type="http://schemas.openxmlformats.org/officeDocument/2006/relationships/notesSlide" Target="../notesSlides/notesSlide8.xml"/><Relationship Id="rId5" Type="http://schemas.openxmlformats.org/officeDocument/2006/relationships/tags" Target="../tags/tag117.xml"/><Relationship Id="rId10" Type="http://schemas.openxmlformats.org/officeDocument/2006/relationships/slideLayout" Target="../slideLayouts/slideLayout7.xml"/><Relationship Id="rId4" Type="http://schemas.openxmlformats.org/officeDocument/2006/relationships/tags" Target="../tags/tag116.xml"/><Relationship Id="rId9" Type="http://schemas.openxmlformats.org/officeDocument/2006/relationships/tags" Target="../tags/tag121.xml"/></Relationships>
</file>

<file path=ppt/slides/_rels/slide4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4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25.xml"/><Relationship Id="rId5" Type="http://schemas.openxmlformats.org/officeDocument/2006/relationships/image" Target="../media/image50.jpeg"/><Relationship Id="rId4" Type="http://schemas.microsoft.com/office/2007/relationships/hdphoto" Target="../media/hdphoto2.wdp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tags" Target="../tags/tag128.xml"/><Relationship Id="rId7" Type="http://schemas.openxmlformats.org/officeDocument/2006/relationships/image" Target="../media/image53.png"/><Relationship Id="rId2" Type="http://schemas.openxmlformats.org/officeDocument/2006/relationships/tags" Target="../tags/tag127.xml"/><Relationship Id="rId1" Type="http://schemas.openxmlformats.org/officeDocument/2006/relationships/tags" Target="../tags/tag126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tif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4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3" Type="http://schemas.openxmlformats.org/officeDocument/2006/relationships/tags" Target="../tags/tag11.xml"/><Relationship Id="rId7" Type="http://schemas.openxmlformats.org/officeDocument/2006/relationships/tags" Target="../tags/tag15.xml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6" Type="http://schemas.openxmlformats.org/officeDocument/2006/relationships/tags" Target="../tags/tag14.xml"/><Relationship Id="rId5" Type="http://schemas.openxmlformats.org/officeDocument/2006/relationships/tags" Target="../tags/tag13.xml"/><Relationship Id="rId4" Type="http://schemas.openxmlformats.org/officeDocument/2006/relationships/tags" Target="../tags/tag12.xml"/><Relationship Id="rId9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tags" Target="../tags/tag23.xml"/><Relationship Id="rId3" Type="http://schemas.openxmlformats.org/officeDocument/2006/relationships/tags" Target="../tags/tag18.xml"/><Relationship Id="rId7" Type="http://schemas.openxmlformats.org/officeDocument/2006/relationships/tags" Target="../tags/tag22.xml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6" Type="http://schemas.openxmlformats.org/officeDocument/2006/relationships/tags" Target="../tags/tag21.xml"/><Relationship Id="rId11" Type="http://schemas.openxmlformats.org/officeDocument/2006/relationships/image" Target="../media/image6.jpeg"/><Relationship Id="rId5" Type="http://schemas.openxmlformats.org/officeDocument/2006/relationships/tags" Target="../tags/tag20.xml"/><Relationship Id="rId10" Type="http://schemas.openxmlformats.org/officeDocument/2006/relationships/image" Target="../media/image5.jpeg"/><Relationship Id="rId4" Type="http://schemas.openxmlformats.org/officeDocument/2006/relationships/tags" Target="../tags/tag19.xml"/><Relationship Id="rId9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tags" Target="../tags/tag31.xml"/><Relationship Id="rId3" Type="http://schemas.openxmlformats.org/officeDocument/2006/relationships/tags" Target="../tags/tag26.xml"/><Relationship Id="rId7" Type="http://schemas.openxmlformats.org/officeDocument/2006/relationships/tags" Target="../tags/tag30.xml"/><Relationship Id="rId12" Type="http://schemas.openxmlformats.org/officeDocument/2006/relationships/image" Target="../media/image8.jpeg"/><Relationship Id="rId2" Type="http://schemas.openxmlformats.org/officeDocument/2006/relationships/tags" Target="../tags/tag25.xml"/><Relationship Id="rId1" Type="http://schemas.openxmlformats.org/officeDocument/2006/relationships/tags" Target="../tags/tag24.xml"/><Relationship Id="rId6" Type="http://schemas.openxmlformats.org/officeDocument/2006/relationships/tags" Target="../tags/tag29.xml"/><Relationship Id="rId11" Type="http://schemas.openxmlformats.org/officeDocument/2006/relationships/image" Target="../media/image7.jpeg"/><Relationship Id="rId5" Type="http://schemas.openxmlformats.org/officeDocument/2006/relationships/tags" Target="../tags/tag28.xml"/><Relationship Id="rId10" Type="http://schemas.openxmlformats.org/officeDocument/2006/relationships/slideLayout" Target="../slideLayouts/slideLayout7.xml"/><Relationship Id="rId4" Type="http://schemas.openxmlformats.org/officeDocument/2006/relationships/tags" Target="../tags/tag27.xml"/><Relationship Id="rId9" Type="http://schemas.openxmlformats.org/officeDocument/2006/relationships/tags" Target="../tags/tag3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9845" y="79375"/>
            <a:ext cx="2214880" cy="70675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none" rtlCol="0">
            <a:spAutoFit/>
          </a:bodyPr>
          <a:lstStyle/>
          <a:p>
            <a:pPr algn="l"/>
            <a:r>
              <a:rPr lang="zh-CN" altLang="en-US" sz="4000" b="1">
                <a:solidFill>
                  <a:schemeClr val="bg1"/>
                </a:solidFill>
                <a:latin typeface="微软雅黑" panose="020B0503020204020204" charset="-122"/>
                <a:ea typeface="微软雅黑"/>
                <a:cs typeface="方正粗黑宋简体" panose="02000000000000000000" charset="-122"/>
                <a:sym typeface="+mn-ea"/>
              </a:rPr>
              <a:t>中国地理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29845" y="1483078"/>
            <a:ext cx="5424544" cy="34163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7200" b="1" dirty="0"/>
              <a:t>第</a:t>
            </a:r>
            <a:r>
              <a:rPr lang="en-US" altLang="zh-CN" sz="7200" b="1" dirty="0"/>
              <a:t>2</a:t>
            </a:r>
            <a:r>
              <a:rPr lang="zh-CN" altLang="en-US" sz="7200" b="1" dirty="0"/>
              <a:t>讲 </a:t>
            </a:r>
            <a:endParaRPr lang="en-US" altLang="zh-CN" sz="7200" b="1" dirty="0" smtClean="0"/>
          </a:p>
          <a:p>
            <a:pPr algn="ctr"/>
            <a:r>
              <a:rPr lang="zh-CN" altLang="en-US" sz="7200" b="1" dirty="0" smtClean="0"/>
              <a:t>         </a:t>
            </a:r>
            <a:endParaRPr lang="en-US" altLang="zh-CN" sz="7200" b="1" dirty="0" smtClean="0"/>
          </a:p>
          <a:p>
            <a:pPr algn="ctr"/>
            <a:r>
              <a:rPr lang="zh-CN" altLang="en-US" sz="7200" b="1" dirty="0" smtClean="0"/>
              <a:t> 中国的地形</a:t>
            </a:r>
            <a:endParaRPr lang="en-US" altLang="zh-CN" sz="7200" b="1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xmlns="" val="12747770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8"/>
          <p:cNvSpPr/>
          <p:nvPr>
            <p:custDataLst>
              <p:tags r:id="rId1"/>
            </p:custDataLst>
          </p:nvPr>
        </p:nvSpPr>
        <p:spPr>
          <a:xfrm>
            <a:off x="148390" y="2281092"/>
            <a:ext cx="8537575" cy="1201738"/>
          </a:xfrm>
          <a:prstGeom prst="rect">
            <a:avLst/>
          </a:prstGeom>
          <a:noFill/>
          <a:ln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  <a:ea typeface="微软雅黑" panose="020B0503020204020204" pitchFamily="34" charset="-122"/>
              </a:rPr>
              <a:t>地表起伏大，地质灾害多发；</a:t>
            </a:r>
          </a:p>
          <a:p>
            <a:r>
              <a:rPr lang="zh-CN" altLang="en-US" sz="2400" b="1" dirty="0">
                <a:solidFill>
                  <a:srgbClr val="FF0000"/>
                </a:solidFill>
                <a:ea typeface="微软雅黑" panose="020B0503020204020204" pitchFamily="34" charset="-122"/>
              </a:rPr>
              <a:t>增加了交通运输的建设难度，制约了经济的均衡发展；</a:t>
            </a:r>
          </a:p>
          <a:p>
            <a:r>
              <a:rPr lang="zh-CN" altLang="en-US" sz="2400" b="1" dirty="0">
                <a:solidFill>
                  <a:srgbClr val="FF0000"/>
                </a:solidFill>
                <a:ea typeface="微软雅黑" panose="020B0503020204020204" pitchFamily="34" charset="-122"/>
              </a:rPr>
              <a:t>影响人口与城市的分布，东西发展不平衡。</a:t>
            </a:r>
          </a:p>
        </p:txBody>
      </p:sp>
      <p:sp>
        <p:nvSpPr>
          <p:cNvPr id="3" name="矩形 19"/>
          <p:cNvSpPr/>
          <p:nvPr>
            <p:custDataLst>
              <p:tags r:id="rId2"/>
            </p:custDataLst>
          </p:nvPr>
        </p:nvSpPr>
        <p:spPr>
          <a:xfrm>
            <a:off x="377297" y="1684307"/>
            <a:ext cx="1416050" cy="461963"/>
          </a:xfrm>
          <a:prstGeom prst="rect">
            <a:avLst/>
          </a:prstGeom>
          <a:noFill/>
          <a:ln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rgbClr val="000000"/>
                </a:solidFill>
                <a:ea typeface="微软雅黑" panose="020B0503020204020204" pitchFamily="34" charset="-122"/>
              </a:rPr>
              <a:t>不利影响</a:t>
            </a:r>
          </a:p>
        </p:txBody>
      </p:sp>
      <p:sp>
        <p:nvSpPr>
          <p:cNvPr id="4" name="矩形 3">
            <a:hlinkClick r:id="" action="ppaction://noaction"/>
          </p:cNvPr>
          <p:cNvSpPr/>
          <p:nvPr/>
        </p:nvSpPr>
        <p:spPr>
          <a:xfrm>
            <a:off x="4025292" y="182266"/>
            <a:ext cx="6869188" cy="52322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zh-CN" altLang="en-US" sz="28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特点</a:t>
            </a:r>
            <a:r>
              <a:rPr lang="en-US" altLang="zh-CN" sz="28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8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2800" b="1" dirty="0" smtClean="0">
                <a:solidFill>
                  <a:srgbClr val="1A5A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地势</a:t>
            </a:r>
            <a:r>
              <a:rPr lang="zh-CN" altLang="en-US" sz="2800" b="1" dirty="0">
                <a:solidFill>
                  <a:srgbClr val="1A5A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西高东低，呈三级阶梯状分布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0" y="133228"/>
            <a:ext cx="3907971" cy="5847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en-US" sz="3200" dirty="0"/>
              <a:t>一、</a:t>
            </a:r>
            <a:r>
              <a:rPr lang="zh-CN" altLang="en-US" sz="3200" dirty="0" smtClean="0"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中国</a:t>
            </a:r>
            <a:r>
              <a:rPr lang="zh-CN" altLang="en-US" sz="3200" dirty="0"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的地形</a:t>
            </a:r>
            <a:r>
              <a:rPr lang="zh-CN" altLang="en-US" sz="3200" dirty="0" smtClean="0"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特征</a:t>
            </a:r>
            <a:endParaRPr lang="zh-CN" altLang="en-US" sz="3200" dirty="0"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</a:endParaRPr>
          </a:p>
        </p:txBody>
      </p:sp>
      <p:grpSp>
        <p:nvGrpSpPr>
          <p:cNvPr id="6" name="组合 1"/>
          <p:cNvGrpSpPr/>
          <p:nvPr/>
        </p:nvGrpSpPr>
        <p:grpSpPr>
          <a:xfrm>
            <a:off x="0" y="770255"/>
            <a:ext cx="12151995" cy="128270"/>
            <a:chOff x="57" y="1058"/>
            <a:chExt cx="13204" cy="202"/>
          </a:xfrm>
        </p:grpSpPr>
        <p:cxnSp>
          <p:nvCxnSpPr>
            <p:cNvPr id="7" name="直接连接符 6"/>
            <p:cNvCxnSpPr/>
            <p:nvPr/>
          </p:nvCxnSpPr>
          <p:spPr>
            <a:xfrm>
              <a:off x="57" y="1259"/>
              <a:ext cx="13205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/>
            <p:cNvCxnSpPr/>
            <p:nvPr/>
          </p:nvCxnSpPr>
          <p:spPr>
            <a:xfrm>
              <a:off x="57" y="1057"/>
              <a:ext cx="13205" cy="0"/>
            </a:xfrm>
            <a:prstGeom prst="line">
              <a:avLst/>
            </a:prstGeom>
            <a:ln w="571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组合 106497"/>
          <p:cNvGrpSpPr>
            <a:grpSpLocks/>
          </p:cNvGrpSpPr>
          <p:nvPr/>
        </p:nvGrpSpPr>
        <p:grpSpPr bwMode="auto">
          <a:xfrm>
            <a:off x="7609113" y="1219199"/>
            <a:ext cx="4174869" cy="3200399"/>
            <a:chOff x="432" y="0"/>
            <a:chExt cx="5280" cy="4320"/>
          </a:xfrm>
        </p:grpSpPr>
        <p:pic>
          <p:nvPicPr>
            <p:cNvPr id="10" name="图片 106498" descr="中国地形"/>
            <p:cNvPicPr>
              <a:picLocks noChangeAspect="1" noChangeArrowheads="1"/>
            </p:cNvPicPr>
            <p:nvPr>
              <p:custDataLst>
                <p:tags r:id="rId4"/>
              </p:custDataLst>
            </p:nvPr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b="23"/>
            <a:stretch>
              <a:fillRect/>
            </a:stretch>
          </p:blipFill>
          <p:spPr bwMode="auto">
            <a:xfrm>
              <a:off x="432" y="0"/>
              <a:ext cx="5280" cy="43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" name="矩形 106499"/>
            <p:cNvSpPr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2592" y="3936"/>
              <a:ext cx="1632" cy="336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ea typeface="微软雅黑" panose="020B0503020204020204" pitchFamily="34" charset="-122"/>
              </a:endParaRPr>
            </a:p>
          </p:txBody>
        </p:sp>
        <p:sp>
          <p:nvSpPr>
            <p:cNvPr id="12" name="矩形 106500"/>
            <p:cNvSpPr>
              <a:spLocks noChangeArrowheads="1"/>
            </p:cNvSpPr>
            <p:nvPr>
              <p:custDataLst>
                <p:tags r:id="rId6"/>
              </p:custDataLst>
            </p:nvPr>
          </p:nvSpPr>
          <p:spPr bwMode="auto">
            <a:xfrm>
              <a:off x="2256" y="624"/>
              <a:ext cx="1488" cy="336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ea typeface="微软雅黑" panose="020B0503020204020204" pitchFamily="34" charset="-122"/>
              </a:endParaRPr>
            </a:p>
          </p:txBody>
        </p:sp>
      </p:grpSp>
      <p:sp>
        <p:nvSpPr>
          <p:cNvPr id="13" name="文本框 106507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48390" y="1011797"/>
            <a:ext cx="77755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2800" b="1" dirty="0">
                <a:ea typeface="微软雅黑" panose="020B0503020204020204" pitchFamily="34" charset="-122"/>
              </a:rPr>
              <a:t>思考</a:t>
            </a:r>
            <a:r>
              <a:rPr lang="en-US" altLang="zh-CN" sz="2800" b="1" dirty="0">
                <a:ea typeface="微软雅黑" panose="020B0503020204020204" pitchFamily="34" charset="-122"/>
              </a:rPr>
              <a:t>:</a:t>
            </a:r>
            <a:r>
              <a:rPr lang="zh-CN" altLang="en-US" sz="2800" b="1" dirty="0">
                <a:ea typeface="微软雅黑" panose="020B0503020204020204" pitchFamily="34" charset="-122"/>
              </a:rPr>
              <a:t>地势对</a:t>
            </a:r>
            <a:r>
              <a:rPr lang="zh-CN" altLang="en-US" sz="2800" b="1" dirty="0">
                <a:solidFill>
                  <a:srgbClr val="FF0000"/>
                </a:solidFill>
                <a:ea typeface="微软雅黑" panose="020B0503020204020204" pitchFamily="34" charset="-122"/>
              </a:rPr>
              <a:t>气候、河流、交通</a:t>
            </a:r>
            <a:r>
              <a:rPr lang="zh-CN" altLang="en-US" sz="2800" b="1" dirty="0">
                <a:ea typeface="微软雅黑" panose="020B0503020204020204" pitchFamily="34" charset="-122"/>
              </a:rPr>
              <a:t>有何影响</a:t>
            </a:r>
            <a:r>
              <a:rPr lang="en-US" altLang="zh-CN" sz="2800" b="1" dirty="0">
                <a:ea typeface="微软雅黑" panose="020B0503020204020204" pitchFamily="34" charset="-122"/>
              </a:rPr>
              <a:t>?</a:t>
            </a:r>
          </a:p>
        </p:txBody>
      </p:sp>
      <p:pic>
        <p:nvPicPr>
          <p:cNvPr id="15" name="Picture 9" descr="P18-19 中国的人口密度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 bwMode="auto">
          <a:xfrm>
            <a:off x="8174336" y="4015467"/>
            <a:ext cx="3394092" cy="2698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164267" y="3886200"/>
            <a:ext cx="3366080" cy="2853392"/>
          </a:xfrm>
          <a:prstGeom prst="rect">
            <a:avLst/>
          </a:prstGeom>
        </p:spPr>
      </p:pic>
      <p:pic>
        <p:nvPicPr>
          <p:cNvPr id="17" name="Picture 2" descr="地质灾害 用gis解决才管用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0" y="3870960"/>
            <a:ext cx="4060946" cy="298704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492834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3">
            <a:extLst>
              <a:ext uri="{FF2B5EF4-FFF2-40B4-BE49-F238E27FC236}">
                <a16:creationId xmlns="" xmlns:a16="http://schemas.microsoft.com/office/drawing/2014/main" id="{60A2C977-F8EC-456B-810A-F13DAE9DF265}"/>
              </a:ext>
            </a:extLst>
          </p:cNvPr>
          <p:cNvGrpSpPr/>
          <p:nvPr/>
        </p:nvGrpSpPr>
        <p:grpSpPr>
          <a:xfrm>
            <a:off x="0" y="0"/>
            <a:ext cx="1080000" cy="576000"/>
            <a:chOff x="2581843" y="603315"/>
            <a:chExt cx="1080000" cy="576000"/>
          </a:xfrm>
        </p:grpSpPr>
        <p:cxnSp>
          <p:nvCxnSpPr>
            <p:cNvPr id="5" name="直接连接符 4">
              <a:extLst>
                <a:ext uri="{FF2B5EF4-FFF2-40B4-BE49-F238E27FC236}">
                  <a16:creationId xmlns="" xmlns:a16="http://schemas.microsoft.com/office/drawing/2014/main" id="{5DD2FA2A-64B3-4B42-8A46-5D63F3117E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96066" y="603315"/>
              <a:ext cx="0" cy="576000"/>
            </a:xfrm>
            <a:prstGeom prst="line">
              <a:avLst/>
            </a:prstGeom>
            <a:ln w="381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75000"/>
                    </a:schemeClr>
                  </a:gs>
                  <a:gs pos="3900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>
              <a:extLst>
                <a:ext uri="{FF2B5EF4-FFF2-40B4-BE49-F238E27FC236}">
                  <a16:creationId xmlns="" xmlns:a16="http://schemas.microsoft.com/office/drawing/2014/main" id="{1AF40CFC-5FCF-4C02-AE16-8B9F435D382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121843" y="227814"/>
              <a:ext cx="0" cy="1080000"/>
            </a:xfrm>
            <a:prstGeom prst="line">
              <a:avLst/>
            </a:prstGeom>
            <a:ln w="381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75000"/>
                    </a:schemeClr>
                  </a:gs>
                  <a:gs pos="3900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组合 6">
            <a:extLst>
              <a:ext uri="{FF2B5EF4-FFF2-40B4-BE49-F238E27FC236}">
                <a16:creationId xmlns="" xmlns:a16="http://schemas.microsoft.com/office/drawing/2014/main" id="{2141831C-6CD1-4F00-816D-972F1F3A0378}"/>
              </a:ext>
            </a:extLst>
          </p:cNvPr>
          <p:cNvGrpSpPr/>
          <p:nvPr/>
        </p:nvGrpSpPr>
        <p:grpSpPr>
          <a:xfrm rot="10800000">
            <a:off x="2583953" y="309596"/>
            <a:ext cx="1080000" cy="576000"/>
            <a:chOff x="2581843" y="603315"/>
            <a:chExt cx="1080000" cy="576000"/>
          </a:xfrm>
        </p:grpSpPr>
        <p:cxnSp>
          <p:nvCxnSpPr>
            <p:cNvPr id="10" name="直接连接符 9">
              <a:extLst>
                <a:ext uri="{FF2B5EF4-FFF2-40B4-BE49-F238E27FC236}">
                  <a16:creationId xmlns="" xmlns:a16="http://schemas.microsoft.com/office/drawing/2014/main" id="{B667E65C-1F8E-40E9-8C58-BA579FB1FA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96066" y="603315"/>
              <a:ext cx="0" cy="576000"/>
            </a:xfrm>
            <a:prstGeom prst="line">
              <a:avLst/>
            </a:prstGeom>
            <a:ln w="381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75000"/>
                    </a:schemeClr>
                  </a:gs>
                  <a:gs pos="3900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>
              <a:extLst>
                <a:ext uri="{FF2B5EF4-FFF2-40B4-BE49-F238E27FC236}">
                  <a16:creationId xmlns="" xmlns:a16="http://schemas.microsoft.com/office/drawing/2014/main" id="{370F5EAF-914D-4D5A-BD29-F1FB4118185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121843" y="227814"/>
              <a:ext cx="0" cy="1080000"/>
            </a:xfrm>
            <a:prstGeom prst="line">
              <a:avLst/>
            </a:prstGeom>
            <a:ln w="381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75000"/>
                    </a:schemeClr>
                  </a:gs>
                  <a:gs pos="3900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文本框 1">
            <a:extLst>
              <a:ext uri="{FF2B5EF4-FFF2-40B4-BE49-F238E27FC236}">
                <a16:creationId xmlns="" xmlns:a16="http://schemas.microsoft.com/office/drawing/2014/main" id="{CE0ED4AE-A646-409A-A36A-41CE9495C19D}"/>
              </a:ext>
            </a:extLst>
          </p:cNvPr>
          <p:cNvSpPr txBox="1"/>
          <p:nvPr/>
        </p:nvSpPr>
        <p:spPr>
          <a:xfrm>
            <a:off x="425777" y="197877"/>
            <a:ext cx="26981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地形与地质灾害</a:t>
            </a:r>
          </a:p>
        </p:txBody>
      </p:sp>
      <p:graphicFrame>
        <p:nvGraphicFramePr>
          <p:cNvPr id="12" name="表格 11">
            <a:extLst>
              <a:ext uri="{FF2B5EF4-FFF2-40B4-BE49-F238E27FC236}">
                <a16:creationId xmlns="" xmlns:a16="http://schemas.microsoft.com/office/drawing/2014/main" id="{D68E0B7F-1B1E-4E04-92B1-9725C078BE1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28602" y="888158"/>
          <a:ext cx="6324598" cy="5751469"/>
        </p:xfrm>
        <a:graphic>
          <a:graphicData uri="http://schemas.openxmlformats.org/drawingml/2006/table">
            <a:tbl>
              <a:tblPr>
                <a:tableStyleId>{BDBED569-4797-4DF1-A0F4-6AAB3CD982D8}</a:tableStyleId>
              </a:tblPr>
              <a:tblGrid>
                <a:gridCol w="845450">
                  <a:extLst>
                    <a:ext uri="{9D8B030D-6E8A-4147-A177-3AD203B41FA5}">
                      <a16:colId xmlns="" xmlns:a16="http://schemas.microsoft.com/office/drawing/2014/main" val="2541522293"/>
                    </a:ext>
                  </a:extLst>
                </a:gridCol>
                <a:gridCol w="2658216">
                  <a:extLst>
                    <a:ext uri="{9D8B030D-6E8A-4147-A177-3AD203B41FA5}">
                      <a16:colId xmlns="" xmlns:a16="http://schemas.microsoft.com/office/drawing/2014/main" val="2598010659"/>
                    </a:ext>
                  </a:extLst>
                </a:gridCol>
                <a:gridCol w="2820932">
                  <a:extLst>
                    <a:ext uri="{9D8B030D-6E8A-4147-A177-3AD203B41FA5}">
                      <a16:colId xmlns="" xmlns:a16="http://schemas.microsoft.com/office/drawing/2014/main" val="1656369453"/>
                    </a:ext>
                  </a:extLst>
                </a:gridCol>
              </a:tblGrid>
              <a:tr h="630829">
                <a:tc>
                  <a:txBody>
                    <a:bodyPr/>
                    <a:lstStyle/>
                    <a:p>
                      <a:pPr algn="ctr">
                        <a:lnSpc>
                          <a:spcPct val="140000"/>
                        </a:lnSpc>
                        <a:spcAft>
                          <a:spcPts val="0"/>
                        </a:spcAft>
                        <a:tabLst>
                          <a:tab pos="4800600" algn="l"/>
                        </a:tabLst>
                      </a:pPr>
                      <a:r>
                        <a:rPr lang="zh-CN" sz="24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灾害</a:t>
                      </a:r>
                      <a:endParaRPr lang="zh-CN" sz="105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40000"/>
                        </a:lnSpc>
                        <a:spcAft>
                          <a:spcPts val="0"/>
                        </a:spcAft>
                        <a:tabLst>
                          <a:tab pos="4800600" algn="l"/>
                        </a:tabLst>
                      </a:pPr>
                      <a:r>
                        <a:rPr lang="zh-CN" sz="24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多发的原因</a:t>
                      </a:r>
                      <a:endParaRPr lang="zh-CN" sz="105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40000"/>
                        </a:lnSpc>
                        <a:spcAft>
                          <a:spcPts val="0"/>
                        </a:spcAft>
                        <a:tabLst>
                          <a:tab pos="4800600" algn="l"/>
                        </a:tabLst>
                      </a:pPr>
                      <a:r>
                        <a:rPr lang="zh-CN" sz="24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分布</a:t>
                      </a:r>
                      <a:endParaRPr lang="zh-CN" sz="105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3509079525"/>
                  </a:ext>
                </a:extLst>
              </a:tr>
              <a:tr h="1604507">
                <a:tc>
                  <a:txBody>
                    <a:bodyPr/>
                    <a:lstStyle/>
                    <a:p>
                      <a:pPr algn="ctr">
                        <a:lnSpc>
                          <a:spcPct val="140000"/>
                        </a:lnSpc>
                        <a:spcAft>
                          <a:spcPts val="0"/>
                        </a:spcAft>
                        <a:tabLst>
                          <a:tab pos="4800600" algn="l"/>
                        </a:tabLst>
                      </a:pPr>
                      <a:r>
                        <a:rPr lang="zh-CN" sz="24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地震灾害</a:t>
                      </a:r>
                      <a:endParaRPr lang="zh-CN" sz="105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40000"/>
                        </a:lnSpc>
                        <a:spcAft>
                          <a:spcPts val="0"/>
                        </a:spcAft>
                        <a:tabLst>
                          <a:tab pos="4800600" algn="l"/>
                        </a:tabLst>
                      </a:pPr>
                      <a:r>
                        <a:rPr lang="zh-CN" sz="24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位于亚欧板块和太平洋板块交界地带，又处于亚欧板块和印度洋板块交界地带</a:t>
                      </a:r>
                      <a:endParaRPr lang="zh-CN" sz="105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40000"/>
                        </a:lnSpc>
                        <a:spcAft>
                          <a:spcPts val="0"/>
                        </a:spcAft>
                        <a:tabLst>
                          <a:tab pos="4800600" algn="l"/>
                        </a:tabLst>
                      </a:pPr>
                      <a:r>
                        <a:rPr lang="zh-CN" sz="24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多</a:t>
                      </a:r>
                      <a:r>
                        <a:rPr lang="zh-CN" sz="2400" kern="100" dirty="0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沿断裂带分布，地震西多东少</a:t>
                      </a:r>
                      <a:r>
                        <a:rPr lang="zh-CN" sz="24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。主要有青藏、新疆、华北和台湾四个多发区</a:t>
                      </a:r>
                      <a:endParaRPr lang="zh-CN" sz="105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3610635730"/>
                  </a:ext>
                </a:extLst>
              </a:tr>
              <a:tr h="1604507">
                <a:tc>
                  <a:txBody>
                    <a:bodyPr/>
                    <a:lstStyle/>
                    <a:p>
                      <a:pPr algn="ctr">
                        <a:lnSpc>
                          <a:spcPct val="140000"/>
                        </a:lnSpc>
                        <a:spcAft>
                          <a:spcPts val="0"/>
                        </a:spcAft>
                        <a:tabLst>
                          <a:tab pos="4800600" algn="l"/>
                        </a:tabLst>
                      </a:pPr>
                      <a:r>
                        <a:rPr lang="zh-CN" sz="24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滑坡和泥石流灾害</a:t>
                      </a:r>
                      <a:endParaRPr lang="zh-CN" sz="105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40000"/>
                        </a:lnSpc>
                        <a:spcAft>
                          <a:spcPts val="0"/>
                        </a:spcAft>
                        <a:tabLst>
                          <a:tab pos="4800600" algn="l"/>
                        </a:tabLst>
                      </a:pPr>
                      <a:r>
                        <a:rPr lang="zh-CN" sz="2400" kern="100" dirty="0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山地面积广，山高沟深，地势陡峻，地质构造复杂</a:t>
                      </a:r>
                      <a:r>
                        <a:rPr lang="zh-CN" sz="24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和上层岩性相对松软，夏季多暴雨等</a:t>
                      </a:r>
                      <a:endParaRPr lang="zh-CN" sz="105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40000"/>
                        </a:lnSpc>
                        <a:spcAft>
                          <a:spcPts val="0"/>
                        </a:spcAft>
                        <a:tabLst>
                          <a:tab pos="4800600" algn="l"/>
                        </a:tabLst>
                      </a:pPr>
                      <a:r>
                        <a:rPr lang="zh-CN" sz="24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主要发生在我国的山区，</a:t>
                      </a:r>
                      <a:r>
                        <a:rPr lang="zh-CN" sz="2400" kern="100" dirty="0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西南地区</a:t>
                      </a:r>
                      <a:r>
                        <a:rPr lang="zh-CN" sz="24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为重灾区，在地域上有广泛和相对集中的分布特点</a:t>
                      </a:r>
                      <a:endParaRPr lang="zh-CN" sz="105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2415184748"/>
                  </a:ext>
                </a:extLst>
              </a:tr>
            </a:tbl>
          </a:graphicData>
        </a:graphic>
      </p:graphicFrame>
      <p:pic>
        <p:nvPicPr>
          <p:cNvPr id="1026" name="Picture 2" descr="地质灾害 用gis解决才管用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705600" y="3398970"/>
            <a:ext cx="5486400" cy="3459029"/>
          </a:xfrm>
          <a:prstGeom prst="rect">
            <a:avLst/>
          </a:prstGeom>
          <a:noFill/>
        </p:spPr>
      </p:pic>
      <p:grpSp>
        <p:nvGrpSpPr>
          <p:cNvPr id="7" name="组合 106497"/>
          <p:cNvGrpSpPr>
            <a:grpSpLocks/>
          </p:cNvGrpSpPr>
          <p:nvPr/>
        </p:nvGrpSpPr>
        <p:grpSpPr bwMode="auto">
          <a:xfrm>
            <a:off x="6709953" y="1"/>
            <a:ext cx="5207727" cy="3459479"/>
            <a:chOff x="432" y="0"/>
            <a:chExt cx="5280" cy="4320"/>
          </a:xfrm>
        </p:grpSpPr>
        <p:pic>
          <p:nvPicPr>
            <p:cNvPr id="14" name="图片 106498" descr="中国地形"/>
            <p:cNvPicPr>
              <a:picLocks noChangeAspect="1" noChangeArrowheads="1"/>
            </p:cNvPicPr>
            <p:nvPr>
              <p:custDataLst>
                <p:tags r:id="rId1"/>
              </p:custDataLst>
            </p:nvPr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b="23"/>
            <a:stretch>
              <a:fillRect/>
            </a:stretch>
          </p:blipFill>
          <p:spPr bwMode="auto">
            <a:xfrm>
              <a:off x="432" y="0"/>
              <a:ext cx="5280" cy="43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" name="矩形 106499"/>
            <p:cNvSpPr>
              <a:spLocks noChangeArrowheads="1"/>
            </p:cNvSpPr>
            <p:nvPr>
              <p:custDataLst>
                <p:tags r:id="rId2"/>
              </p:custDataLst>
            </p:nvPr>
          </p:nvSpPr>
          <p:spPr bwMode="auto">
            <a:xfrm>
              <a:off x="2592" y="3936"/>
              <a:ext cx="1632" cy="336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ea typeface="微软雅黑" panose="020B0503020204020204" pitchFamily="34" charset="-122"/>
              </a:endParaRPr>
            </a:p>
          </p:txBody>
        </p:sp>
        <p:sp>
          <p:nvSpPr>
            <p:cNvPr id="16" name="矩形 106500"/>
            <p:cNvSpPr>
              <a:spLocks noChangeArrowheads="1"/>
            </p:cNvSpPr>
            <p:nvPr>
              <p:custDataLst>
                <p:tags r:id="rId3"/>
              </p:custDataLst>
            </p:nvPr>
          </p:nvSpPr>
          <p:spPr bwMode="auto">
            <a:xfrm>
              <a:off x="2256" y="624"/>
              <a:ext cx="1488" cy="336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17210384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内容占位符 3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897890"/>
            <a:ext cx="8134985" cy="5982970"/>
          </a:xfrm>
        </p:spPr>
      </p:pic>
      <p:sp>
        <p:nvSpPr>
          <p:cNvPr id="5123" name="文本框 4"/>
          <p:cNvSpPr txBox="1"/>
          <p:nvPr/>
        </p:nvSpPr>
        <p:spPr>
          <a:xfrm>
            <a:off x="0" y="6512560"/>
            <a:ext cx="8456930" cy="368300"/>
          </a:xfrm>
          <a:prstGeom prst="rect">
            <a:avLst/>
          </a:prstGeom>
          <a:solidFill>
            <a:schemeClr val="bg1">
              <a:lumMod val="50000"/>
            </a:schemeClr>
          </a:solidFill>
          <a:ln w="9525">
            <a:noFill/>
          </a:ln>
        </p:spPr>
        <p:txBody>
          <a:bodyPr wrap="square" anchor="t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      </a:t>
            </a:r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中国主要大型水电站分布</a:t>
            </a:r>
          </a:p>
        </p:txBody>
      </p:sp>
      <p:grpSp>
        <p:nvGrpSpPr>
          <p:cNvPr id="102428" name="组合 1"/>
          <p:cNvGrpSpPr/>
          <p:nvPr/>
        </p:nvGrpSpPr>
        <p:grpSpPr>
          <a:xfrm>
            <a:off x="0" y="770255"/>
            <a:ext cx="12151995" cy="128270"/>
            <a:chOff x="57" y="1058"/>
            <a:chExt cx="13204" cy="202"/>
          </a:xfrm>
        </p:grpSpPr>
        <p:cxnSp>
          <p:nvCxnSpPr>
            <p:cNvPr id="5" name="直接连接符 4"/>
            <p:cNvCxnSpPr/>
            <p:nvPr/>
          </p:nvCxnSpPr>
          <p:spPr>
            <a:xfrm>
              <a:off x="57" y="1259"/>
              <a:ext cx="13205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/>
            <p:cNvCxnSpPr/>
            <p:nvPr/>
          </p:nvCxnSpPr>
          <p:spPr>
            <a:xfrm>
              <a:off x="57" y="1057"/>
              <a:ext cx="13205" cy="0"/>
            </a:xfrm>
            <a:prstGeom prst="line">
              <a:avLst/>
            </a:prstGeom>
            <a:ln w="571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文本框 2"/>
          <p:cNvSpPr txBox="1"/>
          <p:nvPr/>
        </p:nvSpPr>
        <p:spPr>
          <a:xfrm>
            <a:off x="7611835" y="982980"/>
            <a:ext cx="4214495" cy="181483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en-US" sz="2800" b="1" dirty="0" smtClean="0">
                <a:solidFill>
                  <a:schemeClr val="tx1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+mn-ea"/>
              </a:rPr>
              <a:t>横断山</a:t>
            </a:r>
            <a:r>
              <a:rPr lang="zh-CN" altLang="en-US" sz="2800" b="1" dirty="0">
                <a:solidFill>
                  <a:schemeClr val="tx1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+mn-ea"/>
              </a:rPr>
              <a:t>脉地区是我国主要大型水电站较集中的地区，说明该地修建大型水电站的地形地质条件。</a:t>
            </a:r>
          </a:p>
        </p:txBody>
      </p:sp>
      <p:sp>
        <p:nvSpPr>
          <p:cNvPr id="6149" name="文本框 6"/>
          <p:cNvSpPr txBox="1"/>
          <p:nvPr/>
        </p:nvSpPr>
        <p:spPr>
          <a:xfrm>
            <a:off x="7448684" y="2797810"/>
            <a:ext cx="4540795" cy="3046988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优势：地处第一阶梯和第二阶梯分界线，落差大；适合建水电站的峡谷多，建坝选址较多；山地地形，需搬迁的居民少。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劣势：地处板块交汇处，多地震；落差大，地质灾害频繁；多溶洞，地下暗河；山区，交通不便，基础设施落后。</a:t>
            </a:r>
          </a:p>
        </p:txBody>
      </p:sp>
      <p:sp>
        <p:nvSpPr>
          <p:cNvPr id="10" name="标题 1"/>
          <p:cNvSpPr>
            <a:spLocks noGrp="1"/>
          </p:cNvSpPr>
          <p:nvPr/>
        </p:nvSpPr>
        <p:spPr>
          <a:xfrm>
            <a:off x="-635" y="97790"/>
            <a:ext cx="12153265" cy="671830"/>
          </a:xfrm>
          <a:prstGeom prst="rect">
            <a:avLst/>
          </a:prstGeom>
          <a:solidFill>
            <a:schemeClr val="bg1"/>
          </a:solidFill>
        </p:spPr>
        <p:txBody>
          <a:bodyPr vert="horz" lIns="68580" tIns="34290" rIns="68580" bIns="34290" rtlCol="0" anchor="ctr">
            <a:noAutofit/>
          </a:bodyPr>
          <a:lstStyle>
            <a:lvl1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 kern="1200" cap="all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w Cen MT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w Cen MT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w Cen MT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w Cen MT" pitchFamily="34" charset="0"/>
                <a:ea typeface="宋体" panose="02010600030101010101" pitchFamily="2" charset="-122"/>
              </a:defRPr>
            </a:lvl5pPr>
            <a:lvl6pPr marL="3429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w Cen MT" pitchFamily="34" charset="0"/>
                <a:ea typeface="宋体" panose="02010600030101010101" pitchFamily="2" charset="-122"/>
              </a:defRPr>
            </a:lvl6pPr>
            <a:lvl7pPr marL="6858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w Cen MT" pitchFamily="34" charset="0"/>
                <a:ea typeface="宋体" panose="02010600030101010101" pitchFamily="2" charset="-122"/>
              </a:defRPr>
            </a:lvl7pPr>
            <a:lvl8pPr marL="10287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w Cen MT" pitchFamily="34" charset="0"/>
                <a:ea typeface="宋体" panose="02010600030101010101" pitchFamily="2" charset="-122"/>
              </a:defRPr>
            </a:lvl8pPr>
            <a:lvl9pPr marL="13716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w Cen MT" pitchFamily="34" charset="0"/>
                <a:ea typeface="宋体" panose="02010600030101010101" pitchFamily="2" charset="-122"/>
              </a:defRPr>
            </a:lvl9pPr>
          </a:lstStyle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b="1" noProof="1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【</a:t>
            </a:r>
            <a:r>
              <a:rPr lang="zh-CN" altLang="en-US" b="1" noProof="1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课堂练习</a:t>
            </a:r>
            <a:r>
              <a:rPr lang="en-US" altLang="zh-CN" b="1" noProof="1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】</a:t>
            </a:r>
            <a:r>
              <a:rPr kumimoji="0" lang="zh-CN" altLang="zh-CN" b="1" i="0" u="none" strike="noStrike" kern="1200" cap="all" spc="0" normalizeH="0" baseline="0" noProof="1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中国</a:t>
            </a:r>
            <a:r>
              <a:rPr kumimoji="0" lang="zh-CN" altLang="zh-CN" b="1" i="0" u="none" strike="noStrike" kern="1200" cap="all" spc="0" normalizeH="0" baseline="0" noProof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地势特征及影响</a:t>
            </a:r>
          </a:p>
        </p:txBody>
      </p:sp>
    </p:spTree>
    <p:extLst>
      <p:ext uri="{BB962C8B-B14F-4D97-AF65-F5344CB8AC3E}">
        <p14:creationId xmlns:p14="http://schemas.microsoft.com/office/powerpoint/2010/main" xmlns="" val="39893161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1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1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biLevel thresh="75000"/>
          </a:blip>
          <a:stretch>
            <a:fillRect/>
          </a:stretch>
        </p:blipFill>
        <p:spPr>
          <a:xfrm>
            <a:off x="5004435" y="988695"/>
            <a:ext cx="7148195" cy="3255010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149" y="897954"/>
            <a:ext cx="5004595" cy="3345802"/>
            <a:chOff x="1487605" y="2347888"/>
            <a:chExt cx="6602683" cy="4414198"/>
          </a:xfrm>
        </p:grpSpPr>
        <p:pic>
          <p:nvPicPr>
            <p:cNvPr id="5" name="Picture 24" descr="3-1-P03中国地形">
              <a:hlinkClick r:id="rId3" action="ppaction://hlinksldjump"/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 bwMode="auto">
            <a:xfrm>
              <a:off x="1487605" y="2347888"/>
              <a:ext cx="6602683" cy="44141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椭圆 5"/>
            <p:cNvSpPr/>
            <p:nvPr/>
          </p:nvSpPr>
          <p:spPr>
            <a:xfrm>
              <a:off x="4833585" y="5183759"/>
              <a:ext cx="81886" cy="81886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椭圆 6"/>
            <p:cNvSpPr/>
            <p:nvPr/>
          </p:nvSpPr>
          <p:spPr>
            <a:xfrm>
              <a:off x="6325453" y="5053463"/>
              <a:ext cx="81886" cy="81886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4356463" y="5183759"/>
              <a:ext cx="1118015" cy="704565"/>
            </a:xfrm>
            <a:prstGeom prst="rect">
              <a:avLst/>
            </a:prstGeom>
            <a:noFill/>
            <a:ln w="9525" cap="flat" cmpd="sng" algn="ctr">
              <a:noFill/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indent="457200">
                <a:lnSpc>
                  <a:spcPct val="120000"/>
                </a:lnSpc>
                <a:defRPr sz="2400">
                  <a:solidFill>
                    <a:schemeClr val="bg1"/>
                  </a:solidFill>
                </a:defRPr>
              </a:lvl1pPr>
            </a:lstStyle>
            <a:p>
              <a:pPr marL="0" marR="0" lvl="0" indent="0" defTabSz="914400" eaLnBrk="1" fontAlgn="auto" latinLnBrk="0" hangingPunct="1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lang="zh-CN" altLang="en-US" b="1" kern="0">
                  <a:solidFill>
                    <a:srgbClr val="1A5A7F"/>
                  </a:solidFill>
                  <a:latin typeface="Verdana" panose="020B0604030504040204"/>
                  <a:ea typeface="微软雅黑"/>
                </a:rPr>
                <a:t>成都</a:t>
              </a: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1A5A7F"/>
                </a:solidFill>
                <a:effectLst/>
                <a:uLnTx/>
                <a:uFillTx/>
                <a:latin typeface="Verdana" panose="020B0604030504040204"/>
                <a:ea typeface="微软雅黑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5845523" y="5090740"/>
              <a:ext cx="1148320" cy="704565"/>
            </a:xfrm>
            <a:prstGeom prst="rect">
              <a:avLst/>
            </a:prstGeom>
            <a:noFill/>
            <a:ln w="9525" cap="flat" cmpd="sng" algn="ctr">
              <a:noFill/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R="0" lvl="0" indent="0" fontAlgn="auto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sz="2400" b="1" kern="0">
                  <a:solidFill>
                    <a:srgbClr val="1A5A7F"/>
                  </a:solidFill>
                  <a:latin typeface="Verdana" panose="020B0604030504040204"/>
                  <a:ea typeface="微软雅黑"/>
                </a:defRPr>
              </a:lvl1pPr>
            </a:lstStyle>
            <a:p>
              <a:r>
                <a:rPr lang="zh-CN" altLang="en-US"/>
                <a:t>上海</a:t>
              </a:r>
            </a:p>
          </p:txBody>
        </p:sp>
      </p:grpSp>
      <p:sp>
        <p:nvSpPr>
          <p:cNvPr id="14" name="矩形 13"/>
          <p:cNvSpPr/>
          <p:nvPr/>
        </p:nvSpPr>
        <p:spPr>
          <a:xfrm>
            <a:off x="0" y="4362450"/>
            <a:ext cx="11941810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1.</a:t>
            </a:r>
            <a:r>
              <a:rPr lang="zh-CN" altLang="en-US" sz="2800"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与上海相比，成都</a:t>
            </a:r>
            <a:r>
              <a:rPr lang="en-US" altLang="zh-CN" sz="2800"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1</a:t>
            </a:r>
            <a:r>
              <a:rPr lang="zh-CN" altLang="en-US" sz="2800"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月平均气温和年降水量有何差异？试简要分析形成这种差异的主要原因。</a:t>
            </a:r>
          </a:p>
        </p:txBody>
      </p:sp>
      <p:sp>
        <p:nvSpPr>
          <p:cNvPr id="15" name="矩形 14"/>
          <p:cNvSpPr/>
          <p:nvPr/>
        </p:nvSpPr>
        <p:spPr>
          <a:xfrm>
            <a:off x="20320" y="5451475"/>
            <a:ext cx="12151995" cy="1198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charset="-122"/>
                <a:ea typeface="微软雅黑"/>
              </a:rPr>
              <a:t>差异：成都</a:t>
            </a: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charset="-122"/>
                <a:ea typeface="微软雅黑"/>
              </a:rPr>
              <a:t>1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charset="-122"/>
                <a:ea typeface="微软雅黑"/>
              </a:rPr>
              <a:t>月气温比上海高，年降水比上海少。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charset="-122"/>
                <a:ea typeface="微软雅黑"/>
              </a:rPr>
              <a:t>形成原因：成都冬季北部受秦岭、大巴山的阻挡，冷空气对成都影响较小；成都地处内地，受海洋影响小，年降水量小。</a:t>
            </a:r>
          </a:p>
        </p:txBody>
      </p:sp>
      <p:sp>
        <p:nvSpPr>
          <p:cNvPr id="7169" name="标题 1"/>
          <p:cNvSpPr>
            <a:spLocks noGrp="1"/>
          </p:cNvSpPr>
          <p:nvPr>
            <p:ph type="title"/>
          </p:nvPr>
        </p:nvSpPr>
        <p:spPr>
          <a:xfrm>
            <a:off x="195943" y="121920"/>
            <a:ext cx="10846072" cy="647700"/>
          </a:xfrm>
        </p:spPr>
        <p:txBody>
          <a:bodyPr anchor="ctr">
            <a:normAutofit fontScale="90000"/>
          </a:bodyPr>
          <a:lstStyle/>
          <a:p>
            <a:r>
              <a:rPr lang="zh-CN" altLang="en-US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补充：地形</a:t>
            </a:r>
            <a:r>
              <a:rPr lang="zh-CN" altLang="en-US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对主要地理要素的影响</a:t>
            </a:r>
            <a:r>
              <a:rPr lang="en-US" altLang="zh-CN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-</a:t>
            </a:r>
            <a:r>
              <a:rPr b="1" dirty="0" err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气候</a:t>
            </a:r>
            <a:endParaRPr b="1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102428" name="组合 1"/>
          <p:cNvGrpSpPr/>
          <p:nvPr/>
        </p:nvGrpSpPr>
        <p:grpSpPr>
          <a:xfrm>
            <a:off x="0" y="770255"/>
            <a:ext cx="12151995" cy="128270"/>
            <a:chOff x="57" y="1058"/>
            <a:chExt cx="13204" cy="202"/>
          </a:xfrm>
        </p:grpSpPr>
        <p:cxnSp>
          <p:nvCxnSpPr>
            <p:cNvPr id="3" name="直接连接符 2"/>
            <p:cNvCxnSpPr/>
            <p:nvPr/>
          </p:nvCxnSpPr>
          <p:spPr>
            <a:xfrm>
              <a:off x="57" y="1259"/>
              <a:ext cx="13205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/>
            <p:cNvCxnSpPr/>
            <p:nvPr/>
          </p:nvCxnSpPr>
          <p:spPr>
            <a:xfrm>
              <a:off x="57" y="1057"/>
              <a:ext cx="13205" cy="0"/>
            </a:xfrm>
            <a:prstGeom prst="line">
              <a:avLst/>
            </a:prstGeom>
            <a:ln w="571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xmlns="" val="29990148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0" y="996315"/>
            <a:ext cx="5718810" cy="18148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400" b="1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 </a:t>
            </a:r>
            <a:r>
              <a:rPr lang="en-US" altLang="zh-CN" sz="2800" b="1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 </a:t>
            </a:r>
            <a:r>
              <a:rPr lang="zh-CN" altLang="en-US" sz="2800" b="1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汉江全长1532公里，发源于秦岭南麓，在武汉市注入长江。历史上，汉江素有“千里黄金水道”之称。下图为汉江上游流域示意图。</a:t>
            </a:r>
          </a:p>
        </p:txBody>
      </p:sp>
      <p:pic>
        <p:nvPicPr>
          <p:cNvPr id="4" name="图片 3" descr="SYS201512240643327533214815_ST.00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0810" y="2810510"/>
            <a:ext cx="5442585" cy="401383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719445" y="996315"/>
            <a:ext cx="6433185" cy="9531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800"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2.</a:t>
            </a:r>
            <a:r>
              <a:rPr lang="zh-CN" altLang="en-US" sz="2800"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分析秦岭对汉江北部支流的水文特征的影响。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5817235" y="2211705"/>
            <a:ext cx="6334760" cy="35394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秦岭南坡为夏季风的迎风坡，降水丰富，汉江北部支流河流径流量大；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秦岭地势起伏大，河流落差大，流速快，导致汉江北部支流水能丰富；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秦岭阻挡冬季风南下，最冷月均温在0℃以上，所以河流无结冰期；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秦岭南坡植被覆盖率高，河流含沙量小。</a:t>
            </a:r>
          </a:p>
        </p:txBody>
      </p:sp>
      <p:grpSp>
        <p:nvGrpSpPr>
          <p:cNvPr id="102428" name="组合 1"/>
          <p:cNvGrpSpPr/>
          <p:nvPr/>
        </p:nvGrpSpPr>
        <p:grpSpPr>
          <a:xfrm>
            <a:off x="0" y="770255"/>
            <a:ext cx="12151995" cy="128270"/>
            <a:chOff x="57" y="1058"/>
            <a:chExt cx="13204" cy="202"/>
          </a:xfrm>
        </p:grpSpPr>
        <p:cxnSp>
          <p:nvCxnSpPr>
            <p:cNvPr id="2" name="直接连接符 1"/>
            <p:cNvCxnSpPr/>
            <p:nvPr/>
          </p:nvCxnSpPr>
          <p:spPr>
            <a:xfrm>
              <a:off x="57" y="1259"/>
              <a:ext cx="13205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>
              <a:off x="57" y="1057"/>
              <a:ext cx="13205" cy="0"/>
            </a:xfrm>
            <a:prstGeom prst="line">
              <a:avLst/>
            </a:prstGeom>
            <a:ln w="571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" name="直接连接符 5"/>
          <p:cNvCxnSpPr/>
          <p:nvPr/>
        </p:nvCxnSpPr>
        <p:spPr>
          <a:xfrm>
            <a:off x="5703570" y="897890"/>
            <a:ext cx="15240" cy="5960110"/>
          </a:xfrm>
          <a:prstGeom prst="line">
            <a:avLst/>
          </a:prstGeom>
          <a:ln w="28575" cmpd="sng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标题 1"/>
          <p:cNvSpPr txBox="1">
            <a:spLocks/>
          </p:cNvSpPr>
          <p:nvPr/>
        </p:nvSpPr>
        <p:spPr>
          <a:xfrm>
            <a:off x="195943" y="121920"/>
            <a:ext cx="10846072" cy="647700"/>
          </a:xfrm>
          <a:prstGeom prst="rect">
            <a:avLst/>
          </a:prstGeom>
        </p:spPr>
        <p:txBody>
          <a:bodyPr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补充：地形对主要地理要素的影响</a:t>
            </a:r>
            <a:r>
              <a:rPr lang="en-US" altLang="zh-CN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-</a:t>
            </a:r>
            <a:r>
              <a:rPr lang="zh-CN" altLang="en-US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河流</a:t>
            </a:r>
          </a:p>
        </p:txBody>
      </p:sp>
    </p:spTree>
    <p:extLst>
      <p:ext uri="{BB962C8B-B14F-4D97-AF65-F5344CB8AC3E}">
        <p14:creationId xmlns:p14="http://schemas.microsoft.com/office/powerpoint/2010/main" xmlns="" val="27162378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标题 1"/>
          <p:cNvSpPr>
            <a:spLocks noGrp="1"/>
          </p:cNvSpPr>
          <p:nvPr>
            <p:ph type="title"/>
          </p:nvPr>
        </p:nvSpPr>
        <p:spPr>
          <a:xfrm>
            <a:off x="358140" y="96521"/>
            <a:ext cx="10103031" cy="647700"/>
          </a:xfrm>
        </p:spPr>
        <p:txBody>
          <a:bodyPr anchor="ctr">
            <a:normAutofit fontScale="90000"/>
          </a:bodyPr>
          <a:lstStyle/>
          <a:p>
            <a:r>
              <a:rPr lang="zh-CN" altLang="en-US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补充：地形</a:t>
            </a:r>
            <a:r>
              <a:rPr lang="zh-CN" altLang="en-US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对主要地理要素的影响</a:t>
            </a:r>
            <a:r>
              <a:rPr lang="en-US" altLang="zh-CN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-</a:t>
            </a:r>
            <a:r>
              <a:rPr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小结</a:t>
            </a:r>
            <a:r>
              <a:rPr lang="en-US" altLang="zh-CN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</a:p>
        </p:txBody>
      </p:sp>
      <p:grpSp>
        <p:nvGrpSpPr>
          <p:cNvPr id="102428" name="组合 1"/>
          <p:cNvGrpSpPr/>
          <p:nvPr/>
        </p:nvGrpSpPr>
        <p:grpSpPr>
          <a:xfrm>
            <a:off x="0" y="770255"/>
            <a:ext cx="12151995" cy="128270"/>
            <a:chOff x="57" y="1058"/>
            <a:chExt cx="13204" cy="202"/>
          </a:xfrm>
        </p:grpSpPr>
        <p:cxnSp>
          <p:nvCxnSpPr>
            <p:cNvPr id="7" name="直接连接符 6"/>
            <p:cNvCxnSpPr/>
            <p:nvPr/>
          </p:nvCxnSpPr>
          <p:spPr>
            <a:xfrm>
              <a:off x="57" y="1259"/>
              <a:ext cx="13205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>
              <a:off x="57" y="1057"/>
              <a:ext cx="13205" cy="0"/>
            </a:xfrm>
            <a:prstGeom prst="line">
              <a:avLst/>
            </a:prstGeom>
            <a:ln w="571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3" name="表格 2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156634" y="1145012"/>
          <a:ext cx="11766550" cy="5097145"/>
        </p:xfrm>
        <a:graphic>
          <a:graphicData uri="http://schemas.openxmlformats.org/drawingml/2006/table">
            <a:tbl>
              <a:tblPr/>
              <a:tblGrid>
                <a:gridCol w="1688465"/>
                <a:gridCol w="10078085"/>
              </a:tblGrid>
              <a:tr h="537210">
                <a:tc>
                  <a:txBody>
                    <a:bodyPr/>
                    <a:lstStyle/>
                    <a:p>
                      <a:pPr algn="ctr" fontAlgn="auto">
                        <a:lnSpc>
                          <a:spcPct val="100000"/>
                        </a:lnSpc>
                        <a:spcAft>
                          <a:spcPct val="0"/>
                        </a:spcAft>
                        <a:tabLst>
                          <a:tab pos="1260475" algn="l"/>
                          <a:tab pos="2610485" algn="l"/>
                        </a:tabLst>
                      </a:pPr>
                      <a:r>
                        <a:rPr lang="zh-CN" sz="2400" b="1" kern="100" dirty="0">
                          <a:solidFill>
                            <a:srgbClr val="0070C0"/>
                          </a:solidFill>
                          <a:effectLst/>
                          <a:latin typeface="黑体" panose="02010609060101010101" charset="-122"/>
                          <a:ea typeface="黑体" panose="02010609060101010101" charset="-122"/>
                          <a:cs typeface="Times New Roman" panose="02020603050405020304" charset="0"/>
                        </a:rPr>
                        <a:t>地理因素</a:t>
                      </a:r>
                    </a:p>
                  </a:txBody>
                  <a:tcPr marL="15108" marR="1510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ct val="100000"/>
                        </a:lnSpc>
                        <a:spcAft>
                          <a:spcPct val="0"/>
                        </a:spcAft>
                        <a:tabLst>
                          <a:tab pos="1260475" algn="l"/>
                          <a:tab pos="2610485" algn="l"/>
                        </a:tabLst>
                      </a:pPr>
                      <a:r>
                        <a:rPr lang="zh-CN" sz="2400" b="1" kern="100">
                          <a:solidFill>
                            <a:srgbClr val="0070C0"/>
                          </a:solidFill>
                          <a:effectLst/>
                          <a:latin typeface="黑体" panose="02010609060101010101" charset="-122"/>
                          <a:ea typeface="黑体" panose="02010609060101010101" charset="-122"/>
                          <a:cs typeface="Times New Roman" panose="02020603050405020304" charset="0"/>
                        </a:rPr>
                        <a:t>主要影响</a:t>
                      </a:r>
                    </a:p>
                  </a:txBody>
                  <a:tcPr marL="15108" marR="1510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26690">
                <a:tc>
                  <a:txBody>
                    <a:bodyPr/>
                    <a:lstStyle/>
                    <a:p>
                      <a:pPr algn="ctr" fontAlgn="auto">
                        <a:lnSpc>
                          <a:spcPct val="100000"/>
                        </a:lnSpc>
                        <a:spcAft>
                          <a:spcPct val="0"/>
                        </a:spcAft>
                        <a:tabLst>
                          <a:tab pos="1260475" algn="l"/>
                          <a:tab pos="2610485" algn="l"/>
                        </a:tabLst>
                      </a:pPr>
                      <a:r>
                        <a:rPr lang="zh-CN" sz="2400" b="1" kern="100">
                          <a:solidFill>
                            <a:srgbClr val="C00000"/>
                          </a:solidFill>
                          <a:effectLst/>
                          <a:latin typeface="黑体" panose="02010609060101010101" charset="-122"/>
                          <a:ea typeface="黑体" panose="02010609060101010101" charset="-122"/>
                          <a:cs typeface="Times New Roman" panose="02020603050405020304" charset="0"/>
                        </a:rPr>
                        <a:t>气候</a:t>
                      </a:r>
                    </a:p>
                  </a:txBody>
                  <a:tcPr marL="15108" marR="1510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auto">
                        <a:lnSpc>
                          <a:spcPct val="100000"/>
                        </a:lnSpc>
                        <a:spcAft>
                          <a:spcPct val="0"/>
                        </a:spcAft>
                        <a:tabLst>
                          <a:tab pos="1260475" algn="l"/>
                          <a:tab pos="2610485" algn="l"/>
                        </a:tabLst>
                      </a:pPr>
                      <a:endParaRPr lang="zh-CN" sz="2800" b="0" kern="100" dirty="0">
                        <a:effectLst/>
                        <a:latin typeface="黑体" panose="02010609060101010101" charset="-122"/>
                        <a:ea typeface="黑体" panose="02010609060101010101" charset="-122"/>
                        <a:cs typeface="Courier New" panose="02070309020205020404"/>
                      </a:endParaRPr>
                    </a:p>
                  </a:txBody>
                  <a:tcPr marL="15108" marR="1510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33245">
                <a:tc>
                  <a:txBody>
                    <a:bodyPr/>
                    <a:lstStyle/>
                    <a:p>
                      <a:pPr algn="ctr" fontAlgn="auto">
                        <a:lnSpc>
                          <a:spcPct val="100000"/>
                        </a:lnSpc>
                        <a:spcAft>
                          <a:spcPct val="0"/>
                        </a:spcAft>
                        <a:tabLst>
                          <a:tab pos="1260475" algn="l"/>
                          <a:tab pos="2610485" algn="l"/>
                        </a:tabLst>
                      </a:pPr>
                      <a:r>
                        <a:rPr lang="zh-CN" sz="2400" b="1" kern="100">
                          <a:solidFill>
                            <a:srgbClr val="C00000"/>
                          </a:solidFill>
                          <a:effectLst/>
                          <a:latin typeface="黑体" panose="02010609060101010101" charset="-122"/>
                          <a:ea typeface="黑体" panose="02010609060101010101" charset="-122"/>
                          <a:cs typeface="Times New Roman" panose="02020603050405020304" charset="0"/>
                        </a:rPr>
                        <a:t>河流</a:t>
                      </a:r>
                    </a:p>
                  </a:txBody>
                  <a:tcPr marL="15108" marR="1510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auto">
                        <a:lnSpc>
                          <a:spcPct val="100000"/>
                        </a:lnSpc>
                        <a:spcAft>
                          <a:spcPct val="0"/>
                        </a:spcAft>
                        <a:tabLst>
                          <a:tab pos="1260475" algn="l"/>
                          <a:tab pos="2610485" algn="l"/>
                        </a:tabLst>
                      </a:pPr>
                      <a:endParaRPr lang="zh-CN" sz="2400" b="0" kern="100">
                        <a:effectLst/>
                        <a:latin typeface="黑体" panose="02010609060101010101" charset="-122"/>
                        <a:ea typeface="黑体" panose="02010609060101010101" charset="-122"/>
                        <a:cs typeface="宋体" panose="02010600030101010101" pitchFamily="2" charset="-122"/>
                      </a:endParaRPr>
                    </a:p>
                    <a:p>
                      <a:pPr algn="l" fontAlgn="auto">
                        <a:lnSpc>
                          <a:spcPct val="100000"/>
                        </a:lnSpc>
                        <a:spcAft>
                          <a:spcPct val="0"/>
                        </a:spcAft>
                        <a:tabLst>
                          <a:tab pos="1260475" algn="l"/>
                          <a:tab pos="2610485" algn="l"/>
                        </a:tabLst>
                      </a:pPr>
                      <a:endParaRPr lang="zh-CN" sz="2400" b="0" kern="100">
                        <a:effectLst/>
                        <a:latin typeface="黑体" panose="02010609060101010101" charset="-122"/>
                        <a:ea typeface="黑体" panose="02010609060101010101" charset="-122"/>
                        <a:cs typeface="Courier New" panose="02070309020205020404"/>
                      </a:endParaRPr>
                    </a:p>
                  </a:txBody>
                  <a:tcPr marL="15108" marR="1510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" name="文本框 3"/>
          <p:cNvSpPr txBox="1"/>
          <p:nvPr/>
        </p:nvSpPr>
        <p:spPr>
          <a:xfrm>
            <a:off x="1883410" y="1722301"/>
            <a:ext cx="9924415" cy="326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lnSpc>
                <a:spcPct val="100000"/>
              </a:lnSpc>
              <a:spcAft>
                <a:spcPct val="0"/>
              </a:spcAft>
              <a:tabLst>
                <a:tab pos="1260475" algn="l"/>
                <a:tab pos="2610485" algn="l"/>
              </a:tabLst>
            </a:pPr>
            <a:r>
              <a:rPr lang="zh-CN" sz="2800" b="1" kern="100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宋体" panose="02010600030101010101" pitchFamily="2" charset="-122"/>
                <a:sym typeface="+mn-ea"/>
              </a:rPr>
              <a:t>①</a:t>
            </a:r>
            <a:r>
              <a:rPr lang="zh-CN" sz="2800" b="1" kern="100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charset="0"/>
                <a:sym typeface="+mn-ea"/>
              </a:rPr>
              <a:t>迎风坡降水多，多地形雨，背风坡降水少。（降水）</a:t>
            </a:r>
            <a:endParaRPr lang="zh-CN" sz="2800" b="1" kern="100" dirty="0">
              <a:effectLst/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charset="0"/>
            </a:endParaRPr>
          </a:p>
          <a:p>
            <a:pPr algn="l" fontAlgn="auto">
              <a:lnSpc>
                <a:spcPct val="100000"/>
              </a:lnSpc>
              <a:spcAft>
                <a:spcPct val="0"/>
              </a:spcAft>
              <a:tabLst>
                <a:tab pos="1260475" algn="l"/>
                <a:tab pos="2610485" algn="l"/>
              </a:tabLst>
            </a:pPr>
            <a:r>
              <a:rPr lang="zh-CN" sz="2800" b="1" kern="100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宋体" panose="02010600030101010101" pitchFamily="2" charset="-122"/>
                <a:sym typeface="+mn-ea"/>
              </a:rPr>
              <a:t>②</a:t>
            </a:r>
            <a:r>
              <a:rPr lang="zh-CN" sz="2800" b="1" kern="100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charset="0"/>
                <a:sym typeface="+mn-ea"/>
              </a:rPr>
              <a:t>随海拔升高气温降低。（气温）</a:t>
            </a:r>
            <a:endParaRPr lang="zh-CN" sz="2800" b="1" kern="100" dirty="0">
              <a:effectLst/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charset="0"/>
            </a:endParaRPr>
          </a:p>
          <a:p>
            <a:pPr>
              <a:spcAft>
                <a:spcPct val="0"/>
              </a:spcAft>
              <a:tabLst>
                <a:tab pos="1260475" algn="l"/>
                <a:tab pos="2610485" algn="l"/>
              </a:tabLst>
            </a:pPr>
            <a:r>
              <a:rPr lang="zh-CN" sz="2800" b="1" kern="100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宋体" panose="02010600030101010101" pitchFamily="2" charset="-122"/>
                <a:sym typeface="+mn-ea"/>
              </a:rPr>
              <a:t>③</a:t>
            </a:r>
            <a:r>
              <a:rPr lang="zh-CN" sz="2800" b="1" kern="100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charset="0"/>
                <a:sym typeface="+mn-ea"/>
              </a:rPr>
              <a:t>对冬季风的阻挡，使部分区域比同纬度气温高，如</a:t>
            </a:r>
            <a:r>
              <a:rPr lang="zh-CN" sz="2800" b="1" kern="100" dirty="0" smtClean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charset="0"/>
                <a:sym typeface="+mn-ea"/>
              </a:rPr>
              <a:t>四川盆地</a:t>
            </a:r>
            <a:r>
              <a:rPr lang="zh-CN" altLang="en-US" sz="2800" b="1" kern="100" dirty="0" smtClean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charset="0"/>
                <a:sym typeface="+mn-ea"/>
              </a:rPr>
              <a:t>、</a:t>
            </a:r>
            <a:r>
              <a:rPr lang="zh-CN" altLang="zh-CN" sz="2800" b="1" dirty="0">
                <a:latin typeface="黑体" panose="02010609060101010101" pitchFamily="49" charset="-122"/>
                <a:ea typeface="黑体" panose="02010609060101010101" pitchFamily="49" charset="-122"/>
                <a:cs typeface="Times New Roman" pitchFamily="18" charset="0"/>
              </a:rPr>
              <a:t>云贵高原</a:t>
            </a:r>
            <a:r>
              <a:rPr lang="zh-CN" sz="2800" b="1" kern="100" dirty="0" smtClean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charset="0"/>
                <a:sym typeface="+mn-ea"/>
              </a:rPr>
              <a:t>（</a:t>
            </a:r>
            <a:r>
              <a:rPr lang="zh-CN" sz="2800" b="1" kern="100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charset="0"/>
                <a:sym typeface="+mn-ea"/>
              </a:rPr>
              <a:t>气温）</a:t>
            </a:r>
            <a:endParaRPr lang="zh-CN" sz="2800" b="1" kern="100" dirty="0">
              <a:effectLst/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charset="0"/>
            </a:endParaRPr>
          </a:p>
          <a:p>
            <a:pPr algn="l" fontAlgn="auto">
              <a:lnSpc>
                <a:spcPct val="100000"/>
              </a:lnSpc>
              <a:spcAft>
                <a:spcPct val="0"/>
              </a:spcAft>
              <a:tabLst>
                <a:tab pos="1260475" algn="l"/>
                <a:tab pos="2610485" algn="l"/>
              </a:tabLst>
            </a:pPr>
            <a:r>
              <a:rPr lang="zh-CN" sz="2800" b="1" kern="100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宋体" panose="02010600030101010101" pitchFamily="2" charset="-122"/>
                <a:sym typeface="+mn-ea"/>
              </a:rPr>
              <a:t>④</a:t>
            </a:r>
            <a:r>
              <a:rPr lang="zh-CN" sz="2800" b="1" kern="100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charset="0"/>
                <a:sym typeface="+mn-ea"/>
              </a:rPr>
              <a:t>对热力环流的影响，如山谷风的</a:t>
            </a:r>
            <a:r>
              <a:rPr lang="zh-CN" sz="2800" b="1" kern="100" dirty="0" smtClean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charset="0"/>
                <a:sym typeface="+mn-ea"/>
              </a:rPr>
              <a:t>形成</a:t>
            </a:r>
            <a:endParaRPr lang="en-US" altLang="zh-CN" sz="2800" b="1" kern="100" dirty="0" smtClean="0">
              <a:effectLst/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charset="0"/>
              <a:sym typeface="+mn-ea"/>
            </a:endParaRPr>
          </a:p>
          <a:p>
            <a:pPr lvl="0">
              <a:spcAft>
                <a:spcPct val="0"/>
              </a:spcAft>
              <a:tabLst>
                <a:tab pos="1260475" algn="l"/>
                <a:tab pos="2610485" algn="l"/>
              </a:tabLst>
            </a:pPr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cs typeface="Times New Roman" pitchFamily="18" charset="0"/>
              </a:rPr>
              <a:t>⑤</a:t>
            </a:r>
            <a:r>
              <a:rPr lang="zh-CN" altLang="zh-CN" sz="2800" b="1" dirty="0">
                <a:latin typeface="黑体" panose="02010609060101010101" pitchFamily="49" charset="-122"/>
                <a:ea typeface="黑体" panose="02010609060101010101" pitchFamily="49" charset="-122"/>
                <a:cs typeface="Times New Roman" pitchFamily="18" charset="0"/>
              </a:rPr>
              <a:t>影响气候类型的分布及</a:t>
            </a:r>
            <a:r>
              <a:rPr lang="zh-CN" altLang="zh-CN" sz="2800" b="1" dirty="0" smtClean="0">
                <a:latin typeface="黑体" panose="02010609060101010101" pitchFamily="49" charset="-122"/>
                <a:ea typeface="黑体" panose="02010609060101010101" pitchFamily="49" charset="-122"/>
                <a:cs typeface="Times New Roman" pitchFamily="18" charset="0"/>
              </a:rPr>
              <a:t>走向</a:t>
            </a:r>
            <a:endParaRPr lang="en-US" altLang="zh-CN" sz="2800" b="1" dirty="0" smtClean="0">
              <a:latin typeface="黑体" panose="02010609060101010101" pitchFamily="49" charset="-122"/>
              <a:ea typeface="黑体" panose="02010609060101010101" pitchFamily="49" charset="-122"/>
              <a:cs typeface="Times New Roman" pitchFamily="18" charset="0"/>
            </a:endParaRPr>
          </a:p>
          <a:p>
            <a:pPr lvl="0">
              <a:spcAft>
                <a:spcPct val="0"/>
              </a:spcAft>
              <a:tabLst>
                <a:tab pos="1260475" algn="l"/>
                <a:tab pos="2610485" algn="l"/>
              </a:tabLst>
            </a:pPr>
            <a:endParaRPr lang="zh-CN" altLang="zh-CN" sz="1000" b="1" dirty="0">
              <a:latin typeface="黑体" panose="02010609060101010101" pitchFamily="49" charset="-122"/>
              <a:ea typeface="黑体" panose="02010609060101010101" pitchFamily="49" charset="-122"/>
              <a:cs typeface="Courier New" pitchFamily="49" charset="0"/>
            </a:endParaRPr>
          </a:p>
          <a:p>
            <a:pPr algn="l" fontAlgn="auto">
              <a:lnSpc>
                <a:spcPct val="100000"/>
              </a:lnSpc>
              <a:spcAft>
                <a:spcPct val="0"/>
              </a:spcAft>
              <a:tabLst>
                <a:tab pos="1260475" algn="l"/>
                <a:tab pos="2610485" algn="l"/>
              </a:tabLst>
            </a:pPr>
            <a:endParaRPr lang="zh-CN" altLang="en-US" sz="2800" b="1" kern="100" dirty="0">
              <a:effectLst/>
              <a:latin typeface="黑体" panose="02010609060101010101" pitchFamily="49" charset="-122"/>
              <a:ea typeface="黑体" panose="02010609060101010101" pitchFamily="49" charset="-122"/>
              <a:cs typeface="Courier New" panose="02070309020205020404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883410" y="4480288"/>
            <a:ext cx="9562233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lnSpc>
                <a:spcPct val="100000"/>
              </a:lnSpc>
              <a:spcAft>
                <a:spcPct val="0"/>
              </a:spcAft>
              <a:tabLst>
                <a:tab pos="1260475" algn="l"/>
                <a:tab pos="2610485" algn="l"/>
              </a:tabLst>
            </a:pPr>
            <a:r>
              <a:rPr lang="zh-CN" sz="2800" b="1" kern="100" dirty="0">
                <a:effectLst/>
                <a:latin typeface="黑体" panose="02010609060101010101" charset="-122"/>
                <a:ea typeface="黑体" panose="02010609060101010101" charset="-122"/>
                <a:cs typeface="宋体" panose="02010600030101010101" pitchFamily="2" charset="-122"/>
                <a:sym typeface="+mn-ea"/>
              </a:rPr>
              <a:t>①</a:t>
            </a:r>
            <a:r>
              <a:rPr lang="zh-CN" sz="2800" b="1" kern="100" dirty="0">
                <a:effectLst/>
                <a:latin typeface="黑体" panose="02010609060101010101" charset="-122"/>
                <a:ea typeface="黑体" panose="02010609060101010101" charset="-122"/>
                <a:cs typeface="Times New Roman" panose="02020603050405020304" charset="0"/>
                <a:sym typeface="+mn-ea"/>
              </a:rPr>
              <a:t>河流流向，从高处流向低处，如我国大河多自西向东流。</a:t>
            </a:r>
            <a:endParaRPr lang="zh-CN" sz="2800" b="1" kern="100" dirty="0">
              <a:effectLst/>
              <a:latin typeface="黑体" panose="02010609060101010101" charset="-122"/>
              <a:ea typeface="黑体" panose="02010609060101010101" charset="-122"/>
              <a:cs typeface="Times New Roman" panose="02020603050405020304" charset="0"/>
            </a:endParaRPr>
          </a:p>
          <a:p>
            <a:pPr algn="l" fontAlgn="auto">
              <a:lnSpc>
                <a:spcPct val="100000"/>
              </a:lnSpc>
              <a:spcAft>
                <a:spcPct val="0"/>
              </a:spcAft>
              <a:tabLst>
                <a:tab pos="1260475" algn="l"/>
                <a:tab pos="2610485" algn="l"/>
              </a:tabLst>
            </a:pPr>
            <a:r>
              <a:rPr lang="zh-CN" sz="2800" b="1" kern="100" dirty="0">
                <a:effectLst/>
                <a:latin typeface="黑体" panose="02010609060101010101" charset="-122"/>
                <a:ea typeface="黑体" panose="02010609060101010101" charset="-122"/>
                <a:cs typeface="宋体" panose="02010600030101010101" pitchFamily="2" charset="-122"/>
                <a:sym typeface="+mn-ea"/>
              </a:rPr>
              <a:t>②</a:t>
            </a:r>
            <a:r>
              <a:rPr lang="zh-CN" sz="2800" b="1" kern="100" dirty="0">
                <a:effectLst/>
                <a:latin typeface="黑体" panose="02010609060101010101" charset="-122"/>
                <a:ea typeface="黑体" panose="02010609060101010101" charset="-122"/>
                <a:cs typeface="Times New Roman" panose="02020603050405020304" charset="0"/>
                <a:sym typeface="+mn-ea"/>
              </a:rPr>
              <a:t>河流的落差及流速。</a:t>
            </a:r>
            <a:endParaRPr lang="zh-CN" sz="2800" b="1" kern="100" dirty="0">
              <a:effectLst/>
              <a:latin typeface="黑体" panose="02010609060101010101" charset="-122"/>
              <a:ea typeface="黑体" panose="02010609060101010101" charset="-122"/>
              <a:cs typeface="Times New Roman" panose="02020603050405020304" charset="0"/>
            </a:endParaRPr>
          </a:p>
          <a:p>
            <a:pPr algn="l" fontAlgn="auto">
              <a:lnSpc>
                <a:spcPct val="100000"/>
              </a:lnSpc>
              <a:spcAft>
                <a:spcPct val="0"/>
              </a:spcAft>
              <a:tabLst>
                <a:tab pos="1260475" algn="l"/>
                <a:tab pos="2610485" algn="l"/>
              </a:tabLst>
            </a:pPr>
            <a:r>
              <a:rPr lang="zh-CN" sz="2800" b="1" kern="100" dirty="0">
                <a:effectLst/>
                <a:latin typeface="黑体" panose="02010609060101010101" charset="-122"/>
                <a:ea typeface="黑体" panose="02010609060101010101" charset="-122"/>
                <a:cs typeface="宋体" panose="02010600030101010101" pitchFamily="2" charset="-122"/>
                <a:sym typeface="+mn-ea"/>
              </a:rPr>
              <a:t>③</a:t>
            </a:r>
            <a:r>
              <a:rPr lang="zh-CN" sz="2800" b="1" kern="100" dirty="0">
                <a:effectLst/>
                <a:latin typeface="黑体" panose="02010609060101010101" charset="-122"/>
                <a:ea typeface="黑体" panose="02010609060101010101" charset="-122"/>
                <a:cs typeface="Times New Roman" panose="02020603050405020304" charset="0"/>
                <a:sym typeface="+mn-ea"/>
              </a:rPr>
              <a:t>一般平坦地形河网密度大，山地地区河流短小</a:t>
            </a:r>
            <a:endParaRPr lang="zh-CN" sz="2800" b="1" kern="100" dirty="0">
              <a:effectLst/>
              <a:latin typeface="黑体" panose="02010609060101010101" charset="-122"/>
              <a:ea typeface="黑体" panose="02010609060101010101" charset="-122"/>
              <a:cs typeface="Times New Roman" panose="02020603050405020304" charset="0"/>
            </a:endParaRPr>
          </a:p>
          <a:p>
            <a:pPr algn="l" fontAlgn="auto">
              <a:lnSpc>
                <a:spcPct val="100000"/>
              </a:lnSpc>
              <a:spcAft>
                <a:spcPct val="0"/>
              </a:spcAft>
              <a:tabLst>
                <a:tab pos="1260475" algn="l"/>
                <a:tab pos="2610485" algn="l"/>
              </a:tabLst>
            </a:pPr>
            <a:r>
              <a:rPr lang="zh-CN" sz="2800" b="1" kern="100" dirty="0">
                <a:effectLst/>
                <a:latin typeface="黑体" panose="02010609060101010101" charset="-122"/>
                <a:ea typeface="黑体" panose="02010609060101010101" charset="-122"/>
                <a:cs typeface="宋体" panose="02010600030101010101" pitchFamily="2" charset="-122"/>
                <a:sym typeface="+mn-ea"/>
              </a:rPr>
              <a:t>④通过影响气候，从而影响相关水文特征</a:t>
            </a:r>
            <a:endParaRPr lang="zh-CN" altLang="en-US" sz="2800" b="1" kern="100" dirty="0">
              <a:effectLst/>
              <a:latin typeface="黑体" panose="02010609060101010101" charset="-122"/>
              <a:ea typeface="黑体" panose="02010609060101010101" charset="-122"/>
              <a:cs typeface="Times New Roman" panose="020206030504050203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0745018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indefinite"/>
                            </p:stCondLst>
                          </p:cTn>
                        </p:par>
                        <p:par>
                          <p:cTn id="11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 cstate="print"/>
          <a:srcRect l="4095" t="2503" r="31458" b="9921"/>
          <a:stretch/>
        </p:blipFill>
        <p:spPr>
          <a:xfrm>
            <a:off x="7034890" y="420326"/>
            <a:ext cx="4486549" cy="4488116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548640" y="820054"/>
            <a:ext cx="644652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sz="24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【</a:t>
            </a:r>
            <a:r>
              <a:rPr lang="zh-CN" altLang="en-US" sz="24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练习</a:t>
            </a:r>
            <a:r>
              <a:rPr lang="en-US" altLang="zh-CN" sz="24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】</a:t>
            </a:r>
            <a:r>
              <a:rPr lang="zh-CN" altLang="en-US" sz="24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贺兰山</a:t>
            </a:r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位于宁夏平原和内蒙古阿拉善高原之间，山体横空出世</a:t>
            </a:r>
            <a:r>
              <a:rPr lang="zh-CN" altLang="en-US" sz="24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，它承担</a:t>
            </a:r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着守护“塞上江南”的重任。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3" cstate="print"/>
          <a:srcRect l="68216" t="59307" b="7609"/>
          <a:stretch>
            <a:fillRect/>
          </a:stretch>
        </p:blipFill>
        <p:spPr>
          <a:xfrm>
            <a:off x="8619668" y="4769777"/>
            <a:ext cx="2551251" cy="2088223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716280" y="2731900"/>
            <a:ext cx="601852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2400" b="1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从自然地理的角度说明贺兰山成为宁夏平原守护神的原因。</a:t>
            </a:r>
          </a:p>
        </p:txBody>
      </p:sp>
      <p:sp>
        <p:nvSpPr>
          <p:cNvPr id="11" name="矩形 10"/>
          <p:cNvSpPr/>
          <p:nvPr/>
        </p:nvSpPr>
        <p:spPr>
          <a:xfrm>
            <a:off x="803138" y="4177348"/>
            <a:ext cx="602438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贺兰山削弱了南下的西伯利亚冷气流；阻截风沙侵袭；夏季风的迎风坡，降水量较大，为宁夏平原提供水源；带来冲积扇肥沃的土壤等。</a:t>
            </a:r>
          </a:p>
        </p:txBody>
      </p:sp>
    </p:spTree>
    <p:extLst>
      <p:ext uri="{BB962C8B-B14F-4D97-AF65-F5344CB8AC3E}">
        <p14:creationId xmlns:p14="http://schemas.microsoft.com/office/powerpoint/2010/main" xmlns="" val="2751060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113878" y="1722755"/>
            <a:ext cx="6878248" cy="4869543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0" y="769620"/>
            <a:ext cx="12105640" cy="95313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 algn="just"/>
            <a:r>
              <a: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太行山脉是黄河中下游地区重要的地理界线，其东麓有一条“盛产”古都（北京、燕下都、灵寿故城、邯郸、邢都、邺城、安阳等）的大走廊。</a:t>
            </a:r>
          </a:p>
        </p:txBody>
      </p:sp>
      <p:sp>
        <p:nvSpPr>
          <p:cNvPr id="4" name="矩形 3"/>
          <p:cNvSpPr/>
          <p:nvPr/>
        </p:nvSpPr>
        <p:spPr>
          <a:xfrm>
            <a:off x="6811360" y="1823539"/>
            <a:ext cx="5293995" cy="95313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3.</a:t>
            </a:r>
            <a:r>
              <a:rPr lang="zh-CN" altLang="en-US" sz="2800" b="1" dirty="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从农业生产条件角度分析太行山东麓为我国古都集中地的原因。</a:t>
            </a:r>
          </a:p>
        </p:txBody>
      </p:sp>
      <p:sp>
        <p:nvSpPr>
          <p:cNvPr id="7" name="矩形 6"/>
          <p:cNvSpPr/>
          <p:nvPr/>
        </p:nvSpPr>
        <p:spPr>
          <a:xfrm>
            <a:off x="6764370" y="2915376"/>
            <a:ext cx="5340985" cy="3538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/>
            <a:r>
              <a:rPr lang="zh-CN" altLang="en-US" sz="28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太行山东麓多河流发育，河流自黄土高原携带大量泥沙在山麓沉积，形成冲积扇。与东部平原相比，冲积扇地区，地势较高，少发洪涝灾害，且水源较为丰富。故平坦的地形、深厚的土壤、少洪涝灾害为古代农业发展提供良好条件，促进古都的形成。</a:t>
            </a:r>
          </a:p>
        </p:txBody>
      </p:sp>
      <p:sp>
        <p:nvSpPr>
          <p:cNvPr id="7169" name="标题 1"/>
          <p:cNvSpPr>
            <a:spLocks noGrp="1"/>
          </p:cNvSpPr>
          <p:nvPr/>
        </p:nvSpPr>
        <p:spPr>
          <a:xfrm>
            <a:off x="167005" y="0"/>
            <a:ext cx="8661400" cy="647700"/>
          </a:xfrm>
          <a:prstGeom prst="rect">
            <a:avLst/>
          </a:prstGeom>
        </p:spPr>
        <p:txBody>
          <a:bodyPr vert="horz" lIns="101600" tIns="38100" rIns="76200" bIns="3810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zh-CN" altLang="en-US" sz="2800" b="1" i="0" u="none" strike="noStrike" kern="1200" cap="none" spc="200" normalizeH="0" baseline="0" noProof="1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r>
              <a:rPr lang="zh-CN" altLang="en-US" sz="320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补充：地形</a:t>
            </a:r>
            <a:r>
              <a:rPr lang="zh-CN" altLang="en-US" sz="32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对主要地理要素的影响</a:t>
            </a:r>
            <a:r>
              <a:rPr lang="en-US" altLang="zh-CN" sz="32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-</a:t>
            </a:r>
            <a:r>
              <a:rPr sz="32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农业</a:t>
            </a:r>
          </a:p>
        </p:txBody>
      </p:sp>
      <p:grpSp>
        <p:nvGrpSpPr>
          <p:cNvPr id="102428" name="组合 1"/>
          <p:cNvGrpSpPr/>
          <p:nvPr/>
        </p:nvGrpSpPr>
        <p:grpSpPr>
          <a:xfrm>
            <a:off x="0" y="770255"/>
            <a:ext cx="12151995" cy="128270"/>
            <a:chOff x="57" y="1058"/>
            <a:chExt cx="13204" cy="202"/>
          </a:xfrm>
        </p:grpSpPr>
        <p:cxnSp>
          <p:nvCxnSpPr>
            <p:cNvPr id="5" name="直接连接符 4"/>
            <p:cNvCxnSpPr/>
            <p:nvPr/>
          </p:nvCxnSpPr>
          <p:spPr>
            <a:xfrm>
              <a:off x="57" y="1259"/>
              <a:ext cx="13205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/>
            <p:cNvCxnSpPr/>
            <p:nvPr/>
          </p:nvCxnSpPr>
          <p:spPr>
            <a:xfrm>
              <a:off x="57" y="1057"/>
              <a:ext cx="13205" cy="0"/>
            </a:xfrm>
            <a:prstGeom prst="line">
              <a:avLst/>
            </a:prstGeom>
            <a:ln w="571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xmlns="" val="1179775496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indefinite"/>
                            </p:stCondLst>
                          </p:cTn>
                        </p:par>
                        <p:par>
                          <p:cTn id="11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="" xmlns:a16="http://schemas.microsoft.com/office/drawing/2014/main" id="{60A2C977-F8EC-456B-810A-F13DAE9DF265}"/>
              </a:ext>
            </a:extLst>
          </p:cNvPr>
          <p:cNvGrpSpPr/>
          <p:nvPr/>
        </p:nvGrpSpPr>
        <p:grpSpPr>
          <a:xfrm>
            <a:off x="444254" y="381327"/>
            <a:ext cx="1080000" cy="576000"/>
            <a:chOff x="2581843" y="603315"/>
            <a:chExt cx="1080000" cy="576000"/>
          </a:xfrm>
        </p:grpSpPr>
        <p:cxnSp>
          <p:nvCxnSpPr>
            <p:cNvPr id="5" name="直接连接符 4">
              <a:extLst>
                <a:ext uri="{FF2B5EF4-FFF2-40B4-BE49-F238E27FC236}">
                  <a16:creationId xmlns="" xmlns:a16="http://schemas.microsoft.com/office/drawing/2014/main" id="{5DD2FA2A-64B3-4B42-8A46-5D63F3117E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96066" y="603315"/>
              <a:ext cx="0" cy="576000"/>
            </a:xfrm>
            <a:prstGeom prst="line">
              <a:avLst/>
            </a:prstGeom>
            <a:ln w="381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75000"/>
                    </a:schemeClr>
                  </a:gs>
                  <a:gs pos="3900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>
              <a:extLst>
                <a:ext uri="{FF2B5EF4-FFF2-40B4-BE49-F238E27FC236}">
                  <a16:creationId xmlns="" xmlns:a16="http://schemas.microsoft.com/office/drawing/2014/main" id="{1AF40CFC-5FCF-4C02-AE16-8B9F435D382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121843" y="227814"/>
              <a:ext cx="0" cy="1080000"/>
            </a:xfrm>
            <a:prstGeom prst="line">
              <a:avLst/>
            </a:prstGeom>
            <a:ln w="381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75000"/>
                    </a:schemeClr>
                  </a:gs>
                  <a:gs pos="3900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组合 13">
            <a:extLst>
              <a:ext uri="{FF2B5EF4-FFF2-40B4-BE49-F238E27FC236}">
                <a16:creationId xmlns="" xmlns:a16="http://schemas.microsoft.com/office/drawing/2014/main" id="{B11E811D-A65D-4EF7-91C1-2FD2178B827E}"/>
              </a:ext>
            </a:extLst>
          </p:cNvPr>
          <p:cNvGrpSpPr/>
          <p:nvPr/>
        </p:nvGrpSpPr>
        <p:grpSpPr>
          <a:xfrm rot="10800000">
            <a:off x="2884522" y="785091"/>
            <a:ext cx="1080000" cy="576000"/>
            <a:chOff x="2581843" y="603315"/>
            <a:chExt cx="1080000" cy="576000"/>
          </a:xfrm>
        </p:grpSpPr>
        <p:cxnSp>
          <p:nvCxnSpPr>
            <p:cNvPr id="15" name="直接连接符 14">
              <a:extLst>
                <a:ext uri="{FF2B5EF4-FFF2-40B4-BE49-F238E27FC236}">
                  <a16:creationId xmlns="" xmlns:a16="http://schemas.microsoft.com/office/drawing/2014/main" id="{5DD17627-B492-4757-B8B0-52E3064014E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96066" y="603315"/>
              <a:ext cx="0" cy="576000"/>
            </a:xfrm>
            <a:prstGeom prst="line">
              <a:avLst/>
            </a:prstGeom>
            <a:ln w="381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75000"/>
                    </a:schemeClr>
                  </a:gs>
                  <a:gs pos="3900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>
              <a:extLst>
                <a:ext uri="{FF2B5EF4-FFF2-40B4-BE49-F238E27FC236}">
                  <a16:creationId xmlns="" xmlns:a16="http://schemas.microsoft.com/office/drawing/2014/main" id="{2704309F-6488-425B-A1FB-5C69EBB59A0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121843" y="227814"/>
              <a:ext cx="0" cy="1080000"/>
            </a:xfrm>
            <a:prstGeom prst="line">
              <a:avLst/>
            </a:prstGeom>
            <a:ln w="381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75000"/>
                    </a:schemeClr>
                  </a:gs>
                  <a:gs pos="3900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文本框 16">
            <a:extLst>
              <a:ext uri="{FF2B5EF4-FFF2-40B4-BE49-F238E27FC236}">
                <a16:creationId xmlns="" xmlns:a16="http://schemas.microsoft.com/office/drawing/2014/main" id="{4A6ADA06-F350-4563-A375-B42A60267BC9}"/>
              </a:ext>
            </a:extLst>
          </p:cNvPr>
          <p:cNvSpPr txBox="1"/>
          <p:nvPr/>
        </p:nvSpPr>
        <p:spPr>
          <a:xfrm>
            <a:off x="689492" y="578586"/>
            <a:ext cx="30572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地形对农业的影响</a:t>
            </a:r>
          </a:p>
        </p:txBody>
      </p:sp>
      <p:pic>
        <p:nvPicPr>
          <p:cNvPr id="20" name="Picture 4">
            <a:extLst>
              <a:ext uri="{FF2B5EF4-FFF2-40B4-BE49-F238E27FC236}">
                <a16:creationId xmlns="" xmlns:a16="http://schemas.microsoft.com/office/drawing/2014/main" id="{024E2632-1CFE-4AB7-84B2-E215091FEF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 xmlns="">
                  <a14:imgLayer r:embed="rId5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746740" y="392236"/>
            <a:ext cx="8189026" cy="6073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矩形 12"/>
          <p:cNvSpPr/>
          <p:nvPr/>
        </p:nvSpPr>
        <p:spPr>
          <a:xfrm>
            <a:off x="312319" y="2944812"/>
            <a:ext cx="3697451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ct val="0"/>
              </a:spcAft>
              <a:tabLst>
                <a:tab pos="1260475" algn="l"/>
                <a:tab pos="2610485" algn="l"/>
              </a:tabLst>
            </a:pPr>
            <a:r>
              <a:rPr lang="zh-CN" altLang="zh-CN" sz="2400" kern="1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Times New Roman" panose="02020603050405020304" charset="0"/>
              </a:rPr>
              <a:t>平原、盆地及山间谷地等平坦地形区，适宜发展种植业，便于机械化，而山区适宜发展牧业或林业，便于保持水土，涵养水源</a:t>
            </a:r>
          </a:p>
        </p:txBody>
      </p:sp>
    </p:spTree>
    <p:extLst>
      <p:ext uri="{BB962C8B-B14F-4D97-AF65-F5344CB8AC3E}">
        <p14:creationId xmlns:p14="http://schemas.microsoft.com/office/powerpoint/2010/main" xmlns="" val="4158462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428" name="组合 1"/>
          <p:cNvGrpSpPr/>
          <p:nvPr/>
        </p:nvGrpSpPr>
        <p:grpSpPr>
          <a:xfrm>
            <a:off x="0" y="770255"/>
            <a:ext cx="12151995" cy="128270"/>
            <a:chOff x="57" y="1058"/>
            <a:chExt cx="13204" cy="202"/>
          </a:xfrm>
        </p:grpSpPr>
        <p:cxnSp>
          <p:nvCxnSpPr>
            <p:cNvPr id="7" name="直接连接符 6"/>
            <p:cNvCxnSpPr/>
            <p:nvPr/>
          </p:nvCxnSpPr>
          <p:spPr>
            <a:xfrm>
              <a:off x="57" y="1259"/>
              <a:ext cx="13205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>
              <a:off x="57" y="1057"/>
              <a:ext cx="13205" cy="0"/>
            </a:xfrm>
            <a:prstGeom prst="line">
              <a:avLst/>
            </a:prstGeom>
            <a:ln w="571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4" name="表格 3"/>
          <p:cNvGraphicFramePr>
            <a:graphicFrameLocks noGrp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xmlns="" val="3987293883"/>
              </p:ext>
            </p:extLst>
          </p:nvPr>
        </p:nvGraphicFramePr>
        <p:xfrm>
          <a:off x="264595" y="1009439"/>
          <a:ext cx="10820400" cy="3309620"/>
        </p:xfrm>
        <a:graphic>
          <a:graphicData uri="http://schemas.openxmlformats.org/drawingml/2006/table">
            <a:tbl>
              <a:tblPr/>
              <a:tblGrid>
                <a:gridCol w="1162685"/>
                <a:gridCol w="9657715"/>
              </a:tblGrid>
              <a:tr h="1270000">
                <a:tc>
                  <a:txBody>
                    <a:bodyPr/>
                    <a:lstStyle/>
                    <a:p>
                      <a:pPr algn="ctr" fontAlgn="auto">
                        <a:lnSpc>
                          <a:spcPct val="100000"/>
                        </a:lnSpc>
                        <a:spcAft>
                          <a:spcPct val="0"/>
                        </a:spcAft>
                        <a:tabLst>
                          <a:tab pos="1260475" algn="l"/>
                          <a:tab pos="2610485" algn="l"/>
                        </a:tabLst>
                      </a:pPr>
                      <a:r>
                        <a:rPr lang="zh-CN" sz="2400" b="0" kern="100" dirty="0">
                          <a:solidFill>
                            <a:srgbClr val="C00000"/>
                          </a:solidFill>
                          <a:effectLst/>
                          <a:latin typeface="黑体" panose="02010609060101010101" charset="-122"/>
                          <a:ea typeface="黑体" panose="02010609060101010101" charset="-122"/>
                          <a:cs typeface="Times New Roman" panose="02020603050405020304" charset="0"/>
                        </a:rPr>
                        <a:t>土壤</a:t>
                      </a:r>
                    </a:p>
                  </a:txBody>
                  <a:tcPr marL="15108" marR="1510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auto">
                        <a:lnSpc>
                          <a:spcPct val="100000"/>
                        </a:lnSpc>
                        <a:spcAft>
                          <a:spcPct val="0"/>
                        </a:spcAft>
                        <a:tabLst>
                          <a:tab pos="1260475" algn="l"/>
                          <a:tab pos="2610485" algn="l"/>
                        </a:tabLst>
                      </a:pPr>
                      <a:endParaRPr lang="zh-CN" sz="2400" b="0" kern="100" dirty="0">
                        <a:effectLst/>
                        <a:latin typeface="黑体" panose="02010609060101010101" charset="-122"/>
                        <a:ea typeface="黑体" panose="02010609060101010101" charset="-122"/>
                        <a:cs typeface="Times New Roman" panose="02020603050405020304" charset="0"/>
                      </a:endParaRPr>
                    </a:p>
                  </a:txBody>
                  <a:tcPr marL="15108" marR="1510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19810">
                <a:tc>
                  <a:txBody>
                    <a:bodyPr/>
                    <a:lstStyle/>
                    <a:p>
                      <a:pPr algn="ctr" fontAlgn="auto">
                        <a:lnSpc>
                          <a:spcPct val="100000"/>
                        </a:lnSpc>
                        <a:spcAft>
                          <a:spcPct val="0"/>
                        </a:spcAft>
                        <a:tabLst>
                          <a:tab pos="1260475" algn="l"/>
                          <a:tab pos="2610485" algn="l"/>
                        </a:tabLst>
                      </a:pPr>
                      <a:r>
                        <a:rPr lang="zh-CN" sz="2400" b="0" kern="100">
                          <a:solidFill>
                            <a:srgbClr val="C00000"/>
                          </a:solidFill>
                          <a:effectLst/>
                          <a:latin typeface="黑体" panose="02010609060101010101" charset="-122"/>
                          <a:ea typeface="黑体" panose="02010609060101010101" charset="-122"/>
                          <a:cs typeface="Times New Roman" panose="02020603050405020304" charset="0"/>
                        </a:rPr>
                        <a:t>农业</a:t>
                      </a:r>
                    </a:p>
                  </a:txBody>
                  <a:tcPr marL="15108" marR="1510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auto">
                        <a:lnSpc>
                          <a:spcPct val="100000"/>
                        </a:lnSpc>
                        <a:spcAft>
                          <a:spcPct val="0"/>
                        </a:spcAft>
                        <a:tabLst>
                          <a:tab pos="1260475" algn="l"/>
                          <a:tab pos="2610485" algn="l"/>
                        </a:tabLst>
                      </a:pPr>
                      <a:endParaRPr lang="zh-CN" sz="2400" b="0" kern="100" dirty="0">
                        <a:effectLst/>
                        <a:latin typeface="黑体" panose="02010609060101010101" charset="-122"/>
                        <a:ea typeface="黑体" panose="02010609060101010101" charset="-122"/>
                        <a:cs typeface="Times New Roman" panose="02020603050405020304" charset="0"/>
                      </a:endParaRPr>
                    </a:p>
                  </a:txBody>
                  <a:tcPr marL="15108" marR="1510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19810">
                <a:tc>
                  <a:txBody>
                    <a:bodyPr/>
                    <a:lstStyle/>
                    <a:p>
                      <a:pPr algn="ctr" fontAlgn="auto">
                        <a:lnSpc>
                          <a:spcPct val="100000"/>
                        </a:lnSpc>
                        <a:spcAft>
                          <a:spcPct val="0"/>
                        </a:spcAft>
                        <a:tabLst>
                          <a:tab pos="1260475" algn="l"/>
                          <a:tab pos="2610485" algn="l"/>
                        </a:tabLst>
                      </a:pPr>
                      <a:r>
                        <a:rPr lang="zh-CN" sz="2400" b="0" kern="100">
                          <a:solidFill>
                            <a:srgbClr val="C00000"/>
                          </a:solidFill>
                          <a:effectLst/>
                          <a:latin typeface="黑体" panose="02010609060101010101" charset="-122"/>
                          <a:ea typeface="黑体" panose="02010609060101010101" charset="-122"/>
                          <a:cs typeface="Times New Roman" panose="02020603050405020304" charset="0"/>
                        </a:rPr>
                        <a:t>城市</a:t>
                      </a:r>
                    </a:p>
                  </a:txBody>
                  <a:tcPr marL="15108" marR="1510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auto">
                        <a:lnSpc>
                          <a:spcPct val="100000"/>
                        </a:lnSpc>
                        <a:spcAft>
                          <a:spcPct val="0"/>
                        </a:spcAft>
                        <a:tabLst>
                          <a:tab pos="1260475" algn="l"/>
                          <a:tab pos="2610485" algn="l"/>
                        </a:tabLst>
                      </a:pPr>
                      <a:endParaRPr lang="zh-CN" sz="2400" b="0" kern="100" dirty="0">
                        <a:effectLst/>
                        <a:latin typeface="黑体" panose="02010609060101010101" charset="-122"/>
                        <a:ea typeface="黑体" panose="02010609060101010101" charset="-122"/>
                        <a:cs typeface="Times New Roman" panose="02020603050405020304" charset="0"/>
                      </a:endParaRPr>
                    </a:p>
                  </a:txBody>
                  <a:tcPr marL="15108" marR="1510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" name="标题 1"/>
          <p:cNvSpPr>
            <a:spLocks noGrp="1"/>
          </p:cNvSpPr>
          <p:nvPr>
            <p:ph type="title"/>
          </p:nvPr>
        </p:nvSpPr>
        <p:spPr>
          <a:xfrm>
            <a:off x="239486" y="121920"/>
            <a:ext cx="10145939" cy="647700"/>
          </a:xfrm>
        </p:spPr>
        <p:txBody>
          <a:bodyPr anchor="ctr">
            <a:normAutofit fontScale="90000"/>
          </a:bodyPr>
          <a:lstStyle/>
          <a:p>
            <a:r>
              <a:rPr lang="zh-CN" altLang="en-US" b="1" dirty="0" smtClean="0">
                <a:solidFill>
                  <a:srgbClr val="FF0000"/>
                </a:solidFill>
              </a:rPr>
              <a:t>补充：地形</a:t>
            </a:r>
            <a:r>
              <a:rPr lang="zh-CN" altLang="en-US" b="1" dirty="0">
                <a:solidFill>
                  <a:srgbClr val="FF0000"/>
                </a:solidFill>
              </a:rPr>
              <a:t>对主要地理要素的影响</a:t>
            </a:r>
            <a:r>
              <a:rPr lang="en-US" altLang="zh-CN" b="1" dirty="0">
                <a:solidFill>
                  <a:srgbClr val="FF0000"/>
                </a:solidFill>
              </a:rPr>
              <a:t>-</a:t>
            </a:r>
            <a:r>
              <a:rPr b="1" dirty="0">
                <a:solidFill>
                  <a:srgbClr val="FF0000"/>
                </a:solidFill>
              </a:rPr>
              <a:t>小结</a:t>
            </a:r>
            <a:r>
              <a:rPr lang="en-US" altLang="zh-CN" b="1" dirty="0">
                <a:solidFill>
                  <a:srgbClr val="FF0000"/>
                </a:solidFill>
              </a:rPr>
              <a:t>2</a:t>
            </a:r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custDataLst>
              <p:tags r:id="rId2"/>
            </p:custDataLst>
          </p:nvPr>
        </p:nvGraphicFramePr>
        <p:xfrm>
          <a:off x="264595" y="4319059"/>
          <a:ext cx="10820400" cy="2431415"/>
        </p:xfrm>
        <a:graphic>
          <a:graphicData uri="http://schemas.openxmlformats.org/drawingml/2006/table">
            <a:tbl>
              <a:tblPr/>
              <a:tblGrid>
                <a:gridCol w="1162685"/>
                <a:gridCol w="9657715"/>
              </a:tblGrid>
              <a:tr h="731520">
                <a:tc>
                  <a:txBody>
                    <a:bodyPr/>
                    <a:lstStyle/>
                    <a:p>
                      <a:pPr algn="ctr" fontAlgn="auto">
                        <a:lnSpc>
                          <a:spcPct val="100000"/>
                        </a:lnSpc>
                        <a:spcAft>
                          <a:spcPct val="0"/>
                        </a:spcAft>
                        <a:tabLst>
                          <a:tab pos="1260475" algn="l"/>
                          <a:tab pos="2610485" algn="l"/>
                        </a:tabLst>
                      </a:pPr>
                      <a:r>
                        <a:rPr lang="zh-CN" sz="2400" b="0" kern="100" dirty="0">
                          <a:solidFill>
                            <a:srgbClr val="C00000"/>
                          </a:solidFill>
                          <a:effectLst/>
                          <a:latin typeface="黑体" panose="02010609060101010101" charset="-122"/>
                          <a:ea typeface="黑体" panose="02010609060101010101" charset="-122"/>
                          <a:cs typeface="Times New Roman" panose="02020603050405020304" charset="0"/>
                        </a:rPr>
                        <a:t>工业</a:t>
                      </a:r>
                    </a:p>
                  </a:txBody>
                  <a:tcPr marL="15108" marR="1510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auto">
                        <a:lnSpc>
                          <a:spcPct val="100000"/>
                        </a:lnSpc>
                        <a:spcAft>
                          <a:spcPct val="0"/>
                        </a:spcAft>
                        <a:tabLst>
                          <a:tab pos="1260475" algn="l"/>
                          <a:tab pos="2610485" algn="l"/>
                        </a:tabLst>
                      </a:pPr>
                      <a:endParaRPr lang="zh-CN" sz="2400" b="0" kern="100" dirty="0">
                        <a:effectLst/>
                        <a:latin typeface="黑体" panose="02010609060101010101" charset="-122"/>
                        <a:ea typeface="黑体" panose="02010609060101010101" charset="-122"/>
                        <a:cs typeface="Times New Roman" panose="02020603050405020304" charset="0"/>
                      </a:endParaRPr>
                    </a:p>
                  </a:txBody>
                  <a:tcPr marL="15108" marR="1510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99895">
                <a:tc>
                  <a:txBody>
                    <a:bodyPr/>
                    <a:lstStyle/>
                    <a:p>
                      <a:pPr algn="ctr" fontAlgn="auto">
                        <a:lnSpc>
                          <a:spcPct val="100000"/>
                        </a:lnSpc>
                        <a:spcAft>
                          <a:spcPct val="0"/>
                        </a:spcAft>
                        <a:tabLst>
                          <a:tab pos="1260475" algn="l"/>
                          <a:tab pos="2610485" algn="l"/>
                        </a:tabLst>
                      </a:pPr>
                      <a:r>
                        <a:rPr lang="zh-CN" sz="2400" b="0" kern="100">
                          <a:solidFill>
                            <a:srgbClr val="C00000"/>
                          </a:solidFill>
                          <a:effectLst/>
                          <a:latin typeface="黑体" panose="02010609060101010101" charset="-122"/>
                          <a:ea typeface="黑体" panose="02010609060101010101" charset="-122"/>
                          <a:cs typeface="Times New Roman" panose="02020603050405020304" charset="0"/>
                        </a:rPr>
                        <a:t>交通</a:t>
                      </a:r>
                    </a:p>
                  </a:txBody>
                  <a:tcPr marL="15108" marR="1510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auto">
                        <a:lnSpc>
                          <a:spcPct val="100000"/>
                        </a:lnSpc>
                        <a:spcAft>
                          <a:spcPct val="0"/>
                        </a:spcAft>
                        <a:tabLst>
                          <a:tab pos="1260475" algn="l"/>
                          <a:tab pos="2610485" algn="l"/>
                        </a:tabLst>
                      </a:pPr>
                      <a:endParaRPr lang="zh-CN" sz="2400" b="0" kern="100" dirty="0">
                        <a:effectLst/>
                        <a:latin typeface="黑体" panose="02010609060101010101" charset="-122"/>
                        <a:ea typeface="黑体" panose="02010609060101010101" charset="-122"/>
                        <a:cs typeface="Courier New" panose="02070309020205020404"/>
                      </a:endParaRPr>
                    </a:p>
                  </a:txBody>
                  <a:tcPr marL="15108" marR="1510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" name="矩形 1"/>
          <p:cNvSpPr/>
          <p:nvPr/>
        </p:nvSpPr>
        <p:spPr>
          <a:xfrm>
            <a:off x="1524000" y="2314192"/>
            <a:ext cx="920931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ct val="0"/>
              </a:spcAft>
              <a:tabLst>
                <a:tab pos="1260475" algn="l"/>
                <a:tab pos="2610485" algn="l"/>
              </a:tabLst>
            </a:pPr>
            <a:r>
              <a:rPr lang="zh-CN" altLang="zh-CN" sz="2400" kern="100" dirty="0">
                <a:latin typeface="黑体" panose="02010609060101010101" charset="-122"/>
                <a:ea typeface="黑体" panose="02010609060101010101" charset="-122"/>
                <a:cs typeface="Times New Roman" panose="02020603050405020304" charset="0"/>
              </a:rPr>
              <a:t>平原、盆地及山间谷地等平坦地形区，适宜发展种植业，便于机械化，而山区适宜发展牧业或林业，便于保持水土，涵养水源</a:t>
            </a:r>
          </a:p>
        </p:txBody>
      </p:sp>
      <p:sp>
        <p:nvSpPr>
          <p:cNvPr id="5" name="矩形 4"/>
          <p:cNvSpPr/>
          <p:nvPr/>
        </p:nvSpPr>
        <p:spPr>
          <a:xfrm>
            <a:off x="1524000" y="1144376"/>
            <a:ext cx="920931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ct val="0"/>
              </a:spcAft>
              <a:tabLst>
                <a:tab pos="1260475" algn="l"/>
                <a:tab pos="2610485" algn="l"/>
              </a:tabLst>
            </a:pPr>
            <a:r>
              <a:rPr lang="zh-CN" altLang="zh-CN" sz="2400" kern="100" dirty="0">
                <a:latin typeface="黑体" panose="02010609060101010101" charset="-122"/>
                <a:ea typeface="黑体" panose="02010609060101010101" charset="-122"/>
                <a:cs typeface="Times New Roman" panose="02020603050405020304" charset="0"/>
              </a:rPr>
              <a:t>冲积平原、冲积扇、河口三角洲、部分冲积盆地、山间谷地等地区</a:t>
            </a:r>
          </a:p>
          <a:p>
            <a:pPr>
              <a:spcAft>
                <a:spcPct val="0"/>
              </a:spcAft>
              <a:tabLst>
                <a:tab pos="1260475" algn="l"/>
                <a:tab pos="2610485" algn="l"/>
              </a:tabLst>
            </a:pPr>
            <a:r>
              <a:rPr lang="zh-CN" altLang="zh-CN" sz="2400" kern="100" dirty="0">
                <a:latin typeface="黑体" panose="02010609060101010101" charset="-122"/>
                <a:ea typeface="黑体" panose="02010609060101010101" charset="-122"/>
                <a:cs typeface="Times New Roman" panose="02020603050405020304" charset="0"/>
              </a:rPr>
              <a:t>土壤</a:t>
            </a:r>
            <a:r>
              <a:rPr lang="zh-CN" altLang="en-US" sz="2400" kern="100" dirty="0">
                <a:latin typeface="黑体" panose="02010609060101010101" charset="-122"/>
                <a:ea typeface="黑体" panose="02010609060101010101" charset="-122"/>
                <a:cs typeface="Times New Roman" panose="02020603050405020304" charset="0"/>
              </a:rPr>
              <a:t>深厚</a:t>
            </a:r>
            <a:r>
              <a:rPr lang="zh-CN" altLang="zh-CN" sz="2400" kern="100" dirty="0" smtClean="0">
                <a:latin typeface="黑体" panose="02010609060101010101" charset="-122"/>
                <a:ea typeface="黑体" panose="02010609060101010101" charset="-122"/>
                <a:cs typeface="Times New Roman" panose="02020603050405020304" charset="0"/>
              </a:rPr>
              <a:t>肥沃</a:t>
            </a:r>
            <a:endParaRPr lang="zh-CN" altLang="zh-CN" sz="2400" kern="100" dirty="0">
              <a:latin typeface="黑体" panose="02010609060101010101" charset="-122"/>
              <a:ea typeface="黑体" panose="02010609060101010101" charset="-122"/>
              <a:cs typeface="Times New Roman" panose="0202060305040502030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509900" y="3386037"/>
            <a:ext cx="913311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ct val="0"/>
              </a:spcAft>
              <a:tabLst>
                <a:tab pos="1260475" algn="l"/>
                <a:tab pos="2610485" algn="l"/>
              </a:tabLst>
            </a:pPr>
            <a:r>
              <a:rPr lang="zh-CN" altLang="zh-CN" sz="2400" kern="100" dirty="0">
                <a:latin typeface="黑体" panose="02010609060101010101" charset="-122"/>
                <a:ea typeface="黑体" panose="02010609060101010101" charset="-122"/>
                <a:cs typeface="Times New Roman" panose="02020603050405020304" charset="0"/>
              </a:rPr>
              <a:t>地形平坦、地势稍高、面积大的区域是建城的理想地区，有利于建筑物、道路等基础设施建设，可减少投资</a:t>
            </a:r>
          </a:p>
        </p:txBody>
      </p:sp>
      <p:sp>
        <p:nvSpPr>
          <p:cNvPr id="10" name="矩形 9"/>
          <p:cNvSpPr/>
          <p:nvPr/>
        </p:nvSpPr>
        <p:spPr>
          <a:xfrm>
            <a:off x="1509900" y="4217034"/>
            <a:ext cx="920931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ct val="0"/>
              </a:spcAft>
              <a:tabLst>
                <a:tab pos="1260475" algn="l"/>
                <a:tab pos="2610485" algn="l"/>
              </a:tabLst>
            </a:pPr>
            <a:r>
              <a:rPr lang="zh-CN" altLang="zh-CN" sz="2400" kern="100" dirty="0">
                <a:latin typeface="黑体" panose="02010609060101010101" charset="-122"/>
                <a:ea typeface="黑体" panose="02010609060101010101" charset="-122"/>
                <a:cs typeface="Times New Roman" panose="02020603050405020304" charset="0"/>
              </a:rPr>
              <a:t>大气污染严重的工业，布局在开阔的地形中，封闭的地形不利于污染物扩散，会加重污染</a:t>
            </a:r>
          </a:p>
        </p:txBody>
      </p:sp>
      <p:sp>
        <p:nvSpPr>
          <p:cNvPr id="11" name="矩形 10"/>
          <p:cNvSpPr/>
          <p:nvPr/>
        </p:nvSpPr>
        <p:spPr>
          <a:xfrm>
            <a:off x="1600200" y="5169265"/>
            <a:ext cx="913311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ct val="0"/>
              </a:spcAft>
              <a:tabLst>
                <a:tab pos="1260475" algn="l"/>
                <a:tab pos="2610485" algn="l"/>
              </a:tabLst>
            </a:pPr>
            <a:r>
              <a:rPr lang="zh-CN" altLang="zh-CN" sz="2400" kern="100" dirty="0">
                <a:latin typeface="黑体" panose="02010609060101010101" charset="-122"/>
                <a:ea typeface="黑体" panose="02010609060101010101" charset="-122"/>
                <a:cs typeface="宋体" panose="02010600030101010101" pitchFamily="2" charset="-122"/>
              </a:rPr>
              <a:t>①</a:t>
            </a:r>
            <a:r>
              <a:rPr lang="zh-CN" altLang="zh-CN" sz="2400" kern="100" dirty="0">
                <a:latin typeface="黑体" panose="02010609060101010101" charset="-122"/>
                <a:ea typeface="黑体" panose="02010609060101010101" charset="-122"/>
                <a:cs typeface="Times New Roman" panose="02020603050405020304" charset="0"/>
              </a:rPr>
              <a:t>海港的建设，一定程度上受海岸线形态、沿岸水深等条件的影响</a:t>
            </a:r>
          </a:p>
          <a:p>
            <a:pPr>
              <a:spcAft>
                <a:spcPct val="0"/>
              </a:spcAft>
              <a:tabLst>
                <a:tab pos="1260475" algn="l"/>
                <a:tab pos="2610485" algn="l"/>
              </a:tabLst>
            </a:pPr>
            <a:r>
              <a:rPr lang="zh-CN" altLang="zh-CN" sz="2400" kern="100" dirty="0">
                <a:latin typeface="黑体" panose="02010609060101010101" charset="-122"/>
                <a:ea typeface="黑体" panose="02010609060101010101" charset="-122"/>
                <a:cs typeface="宋体" panose="02010600030101010101" pitchFamily="2" charset="-122"/>
              </a:rPr>
              <a:t>②</a:t>
            </a:r>
            <a:r>
              <a:rPr lang="zh-CN" altLang="zh-CN" sz="2400" kern="100" dirty="0">
                <a:latin typeface="黑体" panose="02010609060101010101" charset="-122"/>
                <a:ea typeface="黑体" panose="02010609060101010101" charset="-122"/>
                <a:cs typeface="Times New Roman" panose="02020603050405020304" charset="0"/>
              </a:rPr>
              <a:t>影响交通运输线的走向，对铁路影响最为明显</a:t>
            </a:r>
          </a:p>
          <a:p>
            <a:pPr>
              <a:spcAft>
                <a:spcPct val="0"/>
              </a:spcAft>
              <a:tabLst>
                <a:tab pos="1260475" algn="l"/>
                <a:tab pos="2610485" algn="l"/>
              </a:tabLst>
            </a:pPr>
            <a:r>
              <a:rPr lang="zh-CN" altLang="zh-CN" sz="2400" kern="100" dirty="0">
                <a:latin typeface="黑体" panose="02010609060101010101" charset="-122"/>
                <a:ea typeface="黑体" panose="02010609060101010101" charset="-122"/>
                <a:cs typeface="宋体" panose="02010600030101010101" pitchFamily="2" charset="-122"/>
              </a:rPr>
              <a:t>③</a:t>
            </a:r>
            <a:r>
              <a:rPr lang="zh-CN" altLang="zh-CN" sz="2400" kern="100" dirty="0">
                <a:latin typeface="黑体" panose="02010609060101010101" charset="-122"/>
                <a:ea typeface="黑体" panose="02010609060101010101" charset="-122"/>
                <a:cs typeface="Times New Roman" panose="02020603050405020304" charset="0"/>
              </a:rPr>
              <a:t>影响线网密度和分布格局，平坦地形一般交通网密度大</a:t>
            </a:r>
            <a:endParaRPr lang="zh-CN" altLang="zh-CN" sz="2400" kern="100" dirty="0">
              <a:latin typeface="黑体" panose="02010609060101010101" charset="-122"/>
              <a:ea typeface="黑体" panose="02010609060101010101" charset="-122"/>
              <a:cs typeface="Courier New" panose="02070309020205020404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885081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8" grpId="0"/>
      <p:bldP spid="10" grpId="0"/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标题 1"/>
          <p:cNvSpPr>
            <a:spLocks noGrp="1"/>
          </p:cNvSpPr>
          <p:nvPr>
            <p:ph type="title"/>
          </p:nvPr>
        </p:nvSpPr>
        <p:spPr>
          <a:xfrm>
            <a:off x="135345" y="111952"/>
            <a:ext cx="7114541" cy="647700"/>
          </a:xfrm>
        </p:spPr>
        <p:txBody>
          <a:bodyPr anchor="ctr">
            <a:normAutofit fontScale="90000"/>
          </a:bodyPr>
          <a:lstStyle/>
          <a:p>
            <a:r>
              <a:rPr lang="zh-CN" altLang="en-US" dirty="0" smtClean="0"/>
              <a:t>一、中国</a:t>
            </a:r>
            <a:r>
              <a:rPr lang="zh-CN" altLang="en-US" dirty="0"/>
              <a:t>的地形</a:t>
            </a:r>
            <a:r>
              <a:rPr lang="zh-CN" altLang="en-US" dirty="0" smtClean="0"/>
              <a:t>特征</a:t>
            </a:r>
            <a:endParaRPr lang="zh-CN" altLang="en-US" dirty="0"/>
          </a:p>
        </p:txBody>
      </p:sp>
      <p:sp>
        <p:nvSpPr>
          <p:cNvPr id="7172" name="文本框 4"/>
          <p:cNvSpPr txBox="1"/>
          <p:nvPr/>
        </p:nvSpPr>
        <p:spPr>
          <a:xfrm>
            <a:off x="135345" y="1071621"/>
            <a:ext cx="6163945" cy="52197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en-US" sz="2800" dirty="0" smtClean="0"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中国</a:t>
            </a:r>
            <a:r>
              <a:rPr lang="zh-CN" altLang="en-US" sz="2800" dirty="0"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的地形</a:t>
            </a:r>
            <a:r>
              <a:rPr lang="zh-CN" altLang="en-US" sz="2800" dirty="0" smtClean="0"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特征</a:t>
            </a:r>
            <a:endParaRPr lang="zh-CN" altLang="en-US" sz="2800" dirty="0"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</a:endParaRPr>
          </a:p>
        </p:txBody>
      </p:sp>
      <p:grpSp>
        <p:nvGrpSpPr>
          <p:cNvPr id="102428" name="组合 1"/>
          <p:cNvGrpSpPr/>
          <p:nvPr/>
        </p:nvGrpSpPr>
        <p:grpSpPr>
          <a:xfrm>
            <a:off x="0" y="770255"/>
            <a:ext cx="12151995" cy="128270"/>
            <a:chOff x="57" y="1058"/>
            <a:chExt cx="13204" cy="202"/>
          </a:xfrm>
        </p:grpSpPr>
        <p:cxnSp>
          <p:nvCxnSpPr>
            <p:cNvPr id="5" name="直接连接符 4"/>
            <p:cNvCxnSpPr/>
            <p:nvPr/>
          </p:nvCxnSpPr>
          <p:spPr>
            <a:xfrm>
              <a:off x="57" y="1259"/>
              <a:ext cx="13205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/>
            <p:cNvCxnSpPr/>
            <p:nvPr/>
          </p:nvCxnSpPr>
          <p:spPr>
            <a:xfrm>
              <a:off x="57" y="1057"/>
              <a:ext cx="13205" cy="0"/>
            </a:xfrm>
            <a:prstGeom prst="line">
              <a:avLst/>
            </a:prstGeom>
            <a:ln w="571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" name="Picture 1039" descr="3-1-10地形类型比重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 bwMode="auto">
          <a:xfrm>
            <a:off x="1060119" y="3301099"/>
            <a:ext cx="3461063" cy="3439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4" descr="3-1-P03中国地形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 bwMode="auto">
          <a:xfrm>
            <a:off x="5224034" y="1658984"/>
            <a:ext cx="6928881" cy="50820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 2">
            <a:hlinkClick r:id="" action="ppaction://noaction"/>
          </p:cNvPr>
          <p:cNvSpPr/>
          <p:nvPr/>
        </p:nvSpPr>
        <p:spPr>
          <a:xfrm>
            <a:off x="0" y="1652641"/>
            <a:ext cx="5059680" cy="4603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rgbClr val="1A5A7F"/>
                </a:solidFill>
                <a:latin typeface="微软雅黑" panose="020B0503020204020204" charset="-122"/>
                <a:ea typeface="微软雅黑"/>
              </a:rPr>
              <a:t>①我国地形复杂多样，山区面积广大</a:t>
            </a:r>
          </a:p>
        </p:txBody>
      </p:sp>
      <p:sp>
        <p:nvSpPr>
          <p:cNvPr id="4" name="矩形 3">
            <a:hlinkClick r:id="" action="ppaction://noaction"/>
          </p:cNvPr>
          <p:cNvSpPr/>
          <p:nvPr/>
        </p:nvSpPr>
        <p:spPr>
          <a:xfrm>
            <a:off x="23244" y="2023862"/>
            <a:ext cx="5109091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rgbClr val="1A5A7F"/>
                </a:solidFill>
                <a:latin typeface="微软雅黑" panose="020B0503020204020204" charset="-122"/>
                <a:ea typeface="微软雅黑"/>
              </a:rPr>
              <a:t>②</a:t>
            </a:r>
            <a:r>
              <a:rPr lang="zh-CN" altLang="en-US" sz="2400" b="1" dirty="0" smtClean="0">
                <a:solidFill>
                  <a:srgbClr val="1A5A7F"/>
                </a:solidFill>
                <a:latin typeface="微软雅黑" panose="020B0503020204020204" charset="-122"/>
                <a:ea typeface="微软雅黑"/>
              </a:rPr>
              <a:t>地势</a:t>
            </a:r>
            <a:r>
              <a:rPr lang="zh-CN" altLang="en-US" sz="2400" b="1" dirty="0">
                <a:solidFill>
                  <a:srgbClr val="1A5A7F"/>
                </a:solidFill>
                <a:latin typeface="微软雅黑" panose="020B0503020204020204" charset="-122"/>
                <a:ea typeface="微软雅黑"/>
              </a:rPr>
              <a:t>西高东低，呈三级阶梯状分布</a:t>
            </a:r>
          </a:p>
        </p:txBody>
      </p:sp>
    </p:spTree>
    <p:extLst>
      <p:ext uri="{BB962C8B-B14F-4D97-AF65-F5344CB8AC3E}">
        <p14:creationId xmlns:p14="http://schemas.microsoft.com/office/powerpoint/2010/main" xmlns="" val="8411177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268114" y="1698355"/>
            <a:ext cx="3588619" cy="455231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2012311" y="1698354"/>
            <a:ext cx="4117407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10.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甲地所属的自然带是</a:t>
            </a:r>
          </a:p>
          <a:p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A.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亚热带常绿阔叶林带</a:t>
            </a:r>
          </a:p>
          <a:p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B.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亚热带常绿硬叶林带</a:t>
            </a:r>
          </a:p>
          <a:p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C.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温带落叶阔叶林带</a:t>
            </a:r>
          </a:p>
          <a:p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D.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亚寒带针叶林带</a:t>
            </a:r>
          </a:p>
          <a:p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11.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形成甲、乙两地自然景观差异显著的主导因素是</a:t>
            </a:r>
          </a:p>
          <a:p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A.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海拔	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B.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热量	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C.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土壤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D.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水分</a:t>
            </a:r>
          </a:p>
        </p:txBody>
      </p:sp>
      <p:sp>
        <p:nvSpPr>
          <p:cNvPr id="6" name="矩形 5"/>
          <p:cNvSpPr/>
          <p:nvPr/>
        </p:nvSpPr>
        <p:spPr>
          <a:xfrm>
            <a:off x="1817428" y="461547"/>
            <a:ext cx="844417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1A5A7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（</a:t>
            </a:r>
            <a:r>
              <a:rPr lang="en-US" altLang="zh-CN" sz="2400" b="1" dirty="0">
                <a:solidFill>
                  <a:srgbClr val="1A5A7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2016</a:t>
            </a:r>
            <a:r>
              <a:rPr lang="zh-CN" altLang="en-US" sz="2400" b="1" dirty="0">
                <a:solidFill>
                  <a:srgbClr val="1A5A7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浙江省</a:t>
            </a:r>
            <a:r>
              <a:rPr lang="en-US" altLang="zh-CN" sz="2400" b="1" dirty="0">
                <a:solidFill>
                  <a:srgbClr val="1A5A7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10</a:t>
            </a:r>
            <a:r>
              <a:rPr lang="zh-CN" altLang="en-US" sz="2400" b="1" dirty="0">
                <a:solidFill>
                  <a:srgbClr val="1A5A7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月学考）</a:t>
            </a:r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右图中甲地森林茂密，有“林海雪原”之称，乙地草原丰美，可见“风吹草低现牛羊”的景观。完成</a:t>
            </a:r>
            <a:r>
              <a:rPr lang="en-US" altLang="zh-CN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10</a:t>
            </a:r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、</a:t>
            </a:r>
            <a:r>
              <a:rPr lang="en-US" altLang="zh-CN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11</a:t>
            </a:r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题。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5299925" y="1678186"/>
            <a:ext cx="7395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endParaRPr lang="zh-CN" altLang="en-US" sz="2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126471" y="3885740"/>
            <a:ext cx="7395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800" b="1">
                <a:solidFill>
                  <a:srgbClr val="1A5A7F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>
                <a:solidFill>
                  <a:srgbClr val="FF0000"/>
                </a:solidFill>
              </a:rPr>
              <a:t>D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688517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450" name="图片 221186" descr="中国地形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992" t="2754" r="3352" b="15118"/>
          <a:stretch>
            <a:fillRect/>
          </a:stretch>
        </p:blipFill>
        <p:spPr bwMode="auto">
          <a:xfrm>
            <a:off x="1524000" y="1241930"/>
            <a:ext cx="7413171" cy="5319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4451" name="矩形 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39085" y="59374"/>
            <a:ext cx="4801314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</a:pPr>
            <a:r>
              <a:rPr lang="zh-CN" altLang="en-US" sz="3600" b="1" dirty="0" smtClean="0">
                <a:solidFill>
                  <a:srgbClr val="000066"/>
                </a:solidFill>
                <a:ea typeface="微软雅黑" panose="020B0503020204020204" pitchFamily="34" charset="-122"/>
              </a:rPr>
              <a:t>二、中国</a:t>
            </a:r>
            <a:r>
              <a:rPr lang="zh-CN" altLang="en-US" sz="3600" b="1" dirty="0">
                <a:solidFill>
                  <a:srgbClr val="000066"/>
                </a:solidFill>
                <a:ea typeface="微软雅黑" panose="020B0503020204020204" pitchFamily="34" charset="-122"/>
              </a:rPr>
              <a:t>主要的地形区</a:t>
            </a:r>
          </a:p>
        </p:txBody>
      </p:sp>
      <p:grpSp>
        <p:nvGrpSpPr>
          <p:cNvPr id="4" name="组合 1"/>
          <p:cNvGrpSpPr/>
          <p:nvPr/>
        </p:nvGrpSpPr>
        <p:grpSpPr>
          <a:xfrm>
            <a:off x="0" y="770255"/>
            <a:ext cx="12151995" cy="128270"/>
            <a:chOff x="57" y="1058"/>
            <a:chExt cx="13204" cy="202"/>
          </a:xfrm>
        </p:grpSpPr>
        <p:cxnSp>
          <p:nvCxnSpPr>
            <p:cNvPr id="5" name="直接连接符 4"/>
            <p:cNvCxnSpPr/>
            <p:nvPr/>
          </p:nvCxnSpPr>
          <p:spPr>
            <a:xfrm>
              <a:off x="57" y="1259"/>
              <a:ext cx="13205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/>
            <p:cNvCxnSpPr/>
            <p:nvPr/>
          </p:nvCxnSpPr>
          <p:spPr>
            <a:xfrm>
              <a:off x="57" y="1057"/>
              <a:ext cx="13205" cy="0"/>
            </a:xfrm>
            <a:prstGeom prst="line">
              <a:avLst/>
            </a:prstGeom>
            <a:ln w="571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xmlns="" val="39248366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ext Box 2"/>
          <p:cNvSpPr txBox="1">
            <a:spLocks noChangeArrowheads="1"/>
          </p:cNvSpPr>
          <p:nvPr/>
        </p:nvSpPr>
        <p:spPr bwMode="auto">
          <a:xfrm>
            <a:off x="3184526" y="2819400"/>
            <a:ext cx="23812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endParaRPr kumimoji="1" lang="zh-CN" altLang="zh-CN" sz="1400" b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25603" name="Picture 3" descr="D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52400"/>
            <a:ext cx="9144000" cy="687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4" name="Text Box 4"/>
          <p:cNvSpPr txBox="1">
            <a:spLocks noChangeArrowheads="1"/>
          </p:cNvSpPr>
          <p:nvPr/>
        </p:nvSpPr>
        <p:spPr bwMode="auto">
          <a:xfrm>
            <a:off x="8382001" y="990600"/>
            <a:ext cx="473075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kumimoji="1" lang="en-US" altLang="zh-CN" sz="280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</a:p>
        </p:txBody>
      </p:sp>
      <p:sp>
        <p:nvSpPr>
          <p:cNvPr id="25605" name="Text Box 5"/>
          <p:cNvSpPr txBox="1">
            <a:spLocks noChangeArrowheads="1"/>
          </p:cNvSpPr>
          <p:nvPr/>
        </p:nvSpPr>
        <p:spPr bwMode="auto">
          <a:xfrm>
            <a:off x="7696201" y="2743200"/>
            <a:ext cx="473075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kumimoji="1" lang="en-US" altLang="zh-CN" sz="280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</a:p>
        </p:txBody>
      </p:sp>
      <p:sp>
        <p:nvSpPr>
          <p:cNvPr id="25606" name="Text Box 6"/>
          <p:cNvSpPr txBox="1">
            <a:spLocks noChangeArrowheads="1"/>
          </p:cNvSpPr>
          <p:nvPr/>
        </p:nvSpPr>
        <p:spPr bwMode="auto">
          <a:xfrm>
            <a:off x="7086601" y="3962400"/>
            <a:ext cx="473075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kumimoji="1" lang="en-US" altLang="zh-CN" sz="280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</a:p>
        </p:txBody>
      </p:sp>
      <p:sp>
        <p:nvSpPr>
          <p:cNvPr id="25607" name="Text Box 7"/>
          <p:cNvSpPr txBox="1">
            <a:spLocks noChangeArrowheads="1"/>
          </p:cNvSpPr>
          <p:nvPr/>
        </p:nvSpPr>
        <p:spPr bwMode="auto">
          <a:xfrm>
            <a:off x="7162801" y="4572000"/>
            <a:ext cx="473075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kumimoji="1" lang="en-US" altLang="zh-CN" sz="280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4</a:t>
            </a:r>
          </a:p>
        </p:txBody>
      </p:sp>
      <p:sp>
        <p:nvSpPr>
          <p:cNvPr id="25608" name="Text Box 8"/>
          <p:cNvSpPr txBox="1">
            <a:spLocks noChangeArrowheads="1"/>
          </p:cNvSpPr>
          <p:nvPr/>
        </p:nvSpPr>
        <p:spPr bwMode="auto">
          <a:xfrm>
            <a:off x="9372601" y="1676400"/>
            <a:ext cx="473075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kumimoji="1" lang="en-US" altLang="zh-CN" sz="280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5</a:t>
            </a:r>
          </a:p>
        </p:txBody>
      </p:sp>
      <p:sp>
        <p:nvSpPr>
          <p:cNvPr id="25609" name="Text Box 9"/>
          <p:cNvSpPr txBox="1">
            <a:spLocks noChangeArrowheads="1"/>
          </p:cNvSpPr>
          <p:nvPr/>
        </p:nvSpPr>
        <p:spPr bwMode="auto">
          <a:xfrm>
            <a:off x="8382001" y="4800600"/>
            <a:ext cx="473075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kumimoji="1" lang="en-US" altLang="zh-CN" sz="280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6</a:t>
            </a:r>
          </a:p>
        </p:txBody>
      </p:sp>
      <p:sp>
        <p:nvSpPr>
          <p:cNvPr id="25610" name="Text Box 10"/>
          <p:cNvSpPr txBox="1">
            <a:spLocks noChangeArrowheads="1"/>
          </p:cNvSpPr>
          <p:nvPr/>
        </p:nvSpPr>
        <p:spPr bwMode="auto">
          <a:xfrm>
            <a:off x="9067801" y="5105400"/>
            <a:ext cx="473075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kumimoji="1" lang="en-US" altLang="zh-CN" sz="280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7</a:t>
            </a:r>
          </a:p>
        </p:txBody>
      </p:sp>
      <p:sp>
        <p:nvSpPr>
          <p:cNvPr id="25611" name="Text Box 11"/>
          <p:cNvSpPr txBox="1">
            <a:spLocks noChangeArrowheads="1"/>
          </p:cNvSpPr>
          <p:nvPr/>
        </p:nvSpPr>
        <p:spPr bwMode="auto">
          <a:xfrm>
            <a:off x="4572001" y="990600"/>
            <a:ext cx="473075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kumimoji="1" lang="en-US" altLang="zh-CN" sz="280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8</a:t>
            </a:r>
          </a:p>
        </p:txBody>
      </p:sp>
      <p:sp>
        <p:nvSpPr>
          <p:cNvPr id="25612" name="Text Box 12"/>
          <p:cNvSpPr txBox="1">
            <a:spLocks noChangeArrowheads="1"/>
          </p:cNvSpPr>
          <p:nvPr/>
        </p:nvSpPr>
        <p:spPr bwMode="auto">
          <a:xfrm>
            <a:off x="7010401" y="2057400"/>
            <a:ext cx="473075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kumimoji="1" lang="en-US" altLang="zh-CN" sz="280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9</a:t>
            </a:r>
          </a:p>
        </p:txBody>
      </p:sp>
      <p:sp>
        <p:nvSpPr>
          <p:cNvPr id="25613" name="Text Box 13"/>
          <p:cNvSpPr txBox="1">
            <a:spLocks noChangeArrowheads="1"/>
          </p:cNvSpPr>
          <p:nvPr/>
        </p:nvSpPr>
        <p:spPr bwMode="auto">
          <a:xfrm>
            <a:off x="3733801" y="1600201"/>
            <a:ext cx="703263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kumimoji="1" lang="en-US" altLang="zh-CN" sz="280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10</a:t>
            </a:r>
          </a:p>
        </p:txBody>
      </p:sp>
      <p:sp>
        <p:nvSpPr>
          <p:cNvPr id="25614" name="Text Box 14"/>
          <p:cNvSpPr txBox="1">
            <a:spLocks noChangeArrowheads="1"/>
          </p:cNvSpPr>
          <p:nvPr/>
        </p:nvSpPr>
        <p:spPr bwMode="auto">
          <a:xfrm>
            <a:off x="5410201" y="2590801"/>
            <a:ext cx="703263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kumimoji="1" lang="en-US" altLang="zh-CN" sz="280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11</a:t>
            </a:r>
          </a:p>
        </p:txBody>
      </p:sp>
      <p:sp>
        <p:nvSpPr>
          <p:cNvPr id="25615" name="Text Box 15"/>
          <p:cNvSpPr txBox="1">
            <a:spLocks noChangeArrowheads="1"/>
          </p:cNvSpPr>
          <p:nvPr/>
        </p:nvSpPr>
        <p:spPr bwMode="auto">
          <a:xfrm>
            <a:off x="3071813" y="2924176"/>
            <a:ext cx="703262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kumimoji="1" lang="en-US" altLang="zh-CN" sz="280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12</a:t>
            </a:r>
          </a:p>
        </p:txBody>
      </p:sp>
      <p:sp>
        <p:nvSpPr>
          <p:cNvPr id="25616" name="Text Box 16"/>
          <p:cNvSpPr txBox="1">
            <a:spLocks noChangeArrowheads="1"/>
          </p:cNvSpPr>
          <p:nvPr/>
        </p:nvSpPr>
        <p:spPr bwMode="auto">
          <a:xfrm>
            <a:off x="3287713" y="4292601"/>
            <a:ext cx="703262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kumimoji="1" lang="en-US" altLang="zh-CN" sz="280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13</a:t>
            </a:r>
          </a:p>
        </p:txBody>
      </p:sp>
      <p:sp>
        <p:nvSpPr>
          <p:cNvPr id="25617" name="Text Box 17"/>
          <p:cNvSpPr txBox="1">
            <a:spLocks noChangeArrowheads="1"/>
          </p:cNvSpPr>
          <p:nvPr/>
        </p:nvSpPr>
        <p:spPr bwMode="auto">
          <a:xfrm>
            <a:off x="5257801" y="4419601"/>
            <a:ext cx="703263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kumimoji="1" lang="en-US" altLang="zh-CN" sz="280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14</a:t>
            </a:r>
          </a:p>
        </p:txBody>
      </p:sp>
      <p:sp>
        <p:nvSpPr>
          <p:cNvPr id="25618" name="Text Box 18"/>
          <p:cNvSpPr txBox="1">
            <a:spLocks noChangeArrowheads="1"/>
          </p:cNvSpPr>
          <p:nvPr/>
        </p:nvSpPr>
        <p:spPr bwMode="auto">
          <a:xfrm>
            <a:off x="7543801" y="5105401"/>
            <a:ext cx="703263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kumimoji="1" lang="en-US" altLang="zh-CN" sz="280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15</a:t>
            </a:r>
          </a:p>
        </p:txBody>
      </p:sp>
      <p:sp>
        <p:nvSpPr>
          <p:cNvPr id="25619" name="Text Box 19"/>
          <p:cNvSpPr txBox="1">
            <a:spLocks noChangeArrowheads="1"/>
          </p:cNvSpPr>
          <p:nvPr/>
        </p:nvSpPr>
        <p:spPr bwMode="auto">
          <a:xfrm>
            <a:off x="6553201" y="3505201"/>
            <a:ext cx="703263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kumimoji="1" lang="en-US" altLang="zh-CN" sz="280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16</a:t>
            </a:r>
          </a:p>
        </p:txBody>
      </p:sp>
      <p:sp>
        <p:nvSpPr>
          <p:cNvPr id="25620" name="Line 20"/>
          <p:cNvSpPr>
            <a:spLocks noChangeShapeType="1"/>
          </p:cNvSpPr>
          <p:nvPr/>
        </p:nvSpPr>
        <p:spPr bwMode="auto">
          <a:xfrm>
            <a:off x="6553200" y="3200400"/>
            <a:ext cx="196850" cy="457200"/>
          </a:xfrm>
          <a:prstGeom prst="line">
            <a:avLst/>
          </a:prstGeom>
          <a:noFill/>
          <a:ln w="57150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25621" name="Text Box 21"/>
          <p:cNvSpPr txBox="1">
            <a:spLocks noChangeArrowheads="1"/>
          </p:cNvSpPr>
          <p:nvPr/>
        </p:nvSpPr>
        <p:spPr bwMode="auto">
          <a:xfrm>
            <a:off x="6553201" y="2667001"/>
            <a:ext cx="703263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kumimoji="1" lang="en-US" altLang="zh-CN" sz="280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18</a:t>
            </a:r>
          </a:p>
        </p:txBody>
      </p:sp>
      <p:sp>
        <p:nvSpPr>
          <p:cNvPr id="25622" name="Text Box 22"/>
          <p:cNvSpPr txBox="1">
            <a:spLocks noChangeArrowheads="1"/>
          </p:cNvSpPr>
          <p:nvPr/>
        </p:nvSpPr>
        <p:spPr bwMode="auto">
          <a:xfrm>
            <a:off x="6553201" y="3124201"/>
            <a:ext cx="703263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kumimoji="1" lang="en-US" altLang="zh-CN" sz="280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17</a:t>
            </a:r>
          </a:p>
        </p:txBody>
      </p:sp>
      <p:sp>
        <p:nvSpPr>
          <p:cNvPr id="25623" name="AutoShape 23"/>
          <p:cNvSpPr>
            <a:spLocks noChangeArrowheads="1"/>
          </p:cNvSpPr>
          <p:nvPr/>
        </p:nvSpPr>
        <p:spPr bwMode="auto">
          <a:xfrm>
            <a:off x="3843339" y="4069011"/>
            <a:ext cx="238125" cy="917079"/>
          </a:xfrm>
          <a:prstGeom prst="triangle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kumimoji="1" lang="zh-CN" altLang="zh-CN" sz="2400">
              <a:latin typeface="Times New Roman" panose="02020603050405020304" pitchFamily="18" charset="0"/>
            </a:endParaRPr>
          </a:p>
        </p:txBody>
      </p:sp>
      <p:sp>
        <p:nvSpPr>
          <p:cNvPr id="43032" name="Text Box 24"/>
          <p:cNvSpPr txBox="1">
            <a:spLocks noChangeArrowheads="1"/>
          </p:cNvSpPr>
          <p:nvPr/>
        </p:nvSpPr>
        <p:spPr bwMode="auto">
          <a:xfrm>
            <a:off x="3287714" y="1700213"/>
            <a:ext cx="20716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 sz="240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天山山脉</a:t>
            </a:r>
          </a:p>
        </p:txBody>
      </p:sp>
      <p:sp>
        <p:nvSpPr>
          <p:cNvPr id="43033" name="Text Box 25"/>
          <p:cNvSpPr txBox="1">
            <a:spLocks noChangeArrowheads="1"/>
          </p:cNvSpPr>
          <p:nvPr/>
        </p:nvSpPr>
        <p:spPr bwMode="auto">
          <a:xfrm>
            <a:off x="2771776" y="2973388"/>
            <a:ext cx="24669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 sz="240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昆仑山脉</a:t>
            </a:r>
          </a:p>
        </p:txBody>
      </p:sp>
      <p:sp>
        <p:nvSpPr>
          <p:cNvPr id="43034" name="Text Box 26"/>
          <p:cNvSpPr txBox="1">
            <a:spLocks noChangeArrowheads="1"/>
          </p:cNvSpPr>
          <p:nvPr/>
        </p:nvSpPr>
        <p:spPr bwMode="auto">
          <a:xfrm>
            <a:off x="6429376" y="2058988"/>
            <a:ext cx="19732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 sz="240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阴山山脉</a:t>
            </a:r>
          </a:p>
        </p:txBody>
      </p:sp>
      <p:sp>
        <p:nvSpPr>
          <p:cNvPr id="43035" name="Text Box 27"/>
          <p:cNvSpPr txBox="1">
            <a:spLocks noChangeArrowheads="1"/>
          </p:cNvSpPr>
          <p:nvPr/>
        </p:nvSpPr>
        <p:spPr bwMode="auto">
          <a:xfrm>
            <a:off x="6311900" y="3573463"/>
            <a:ext cx="16779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 sz="240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秦岭</a:t>
            </a:r>
          </a:p>
        </p:txBody>
      </p:sp>
      <p:sp>
        <p:nvSpPr>
          <p:cNvPr id="43036" name="Text Box 28"/>
          <p:cNvSpPr txBox="1">
            <a:spLocks noChangeArrowheads="1"/>
          </p:cNvSpPr>
          <p:nvPr/>
        </p:nvSpPr>
        <p:spPr bwMode="auto">
          <a:xfrm>
            <a:off x="7464425" y="5157788"/>
            <a:ext cx="1479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 sz="240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南岭</a:t>
            </a:r>
          </a:p>
        </p:txBody>
      </p:sp>
      <p:sp>
        <p:nvSpPr>
          <p:cNvPr id="43037" name="Text Box 29"/>
          <p:cNvSpPr txBox="1">
            <a:spLocks noChangeArrowheads="1"/>
          </p:cNvSpPr>
          <p:nvPr/>
        </p:nvSpPr>
        <p:spPr bwMode="auto">
          <a:xfrm>
            <a:off x="8437602" y="550864"/>
            <a:ext cx="553998" cy="1316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 sz="2400">
                <a:latin typeface="Times New Roman" panose="02020603050405020304" pitchFamily="18" charset="0"/>
                <a:ea typeface="黑体" panose="02010609060101010101" pitchFamily="49" charset="-122"/>
              </a:rPr>
              <a:t>大兴安岭</a:t>
            </a:r>
          </a:p>
        </p:txBody>
      </p:sp>
      <p:sp>
        <p:nvSpPr>
          <p:cNvPr id="43038" name="Text Box 30"/>
          <p:cNvSpPr txBox="1">
            <a:spLocks noChangeArrowheads="1"/>
          </p:cNvSpPr>
          <p:nvPr/>
        </p:nvSpPr>
        <p:spPr bwMode="auto">
          <a:xfrm>
            <a:off x="7729577" y="2439989"/>
            <a:ext cx="553998" cy="1316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 sz="2400">
                <a:latin typeface="Times New Roman" panose="02020603050405020304" pitchFamily="18" charset="0"/>
                <a:ea typeface="黑体" panose="02010609060101010101" pitchFamily="49" charset="-122"/>
              </a:rPr>
              <a:t>太行山脉</a:t>
            </a:r>
          </a:p>
        </p:txBody>
      </p:sp>
      <p:sp>
        <p:nvSpPr>
          <p:cNvPr id="43039" name="Text Box 31"/>
          <p:cNvSpPr txBox="1">
            <a:spLocks noChangeArrowheads="1"/>
          </p:cNvSpPr>
          <p:nvPr/>
        </p:nvSpPr>
        <p:spPr bwMode="auto">
          <a:xfrm>
            <a:off x="7429540" y="3790950"/>
            <a:ext cx="553998" cy="70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 sz="2400">
                <a:latin typeface="Times New Roman" panose="02020603050405020304" pitchFamily="18" charset="0"/>
                <a:ea typeface="黑体" panose="02010609060101010101" pitchFamily="49" charset="-122"/>
              </a:rPr>
              <a:t>巫山</a:t>
            </a:r>
          </a:p>
        </p:txBody>
      </p:sp>
      <p:sp>
        <p:nvSpPr>
          <p:cNvPr id="43040" name="Text Box 32"/>
          <p:cNvSpPr txBox="1">
            <a:spLocks noChangeArrowheads="1"/>
          </p:cNvSpPr>
          <p:nvPr/>
        </p:nvSpPr>
        <p:spPr bwMode="auto">
          <a:xfrm>
            <a:off x="7043777" y="4421189"/>
            <a:ext cx="553998" cy="1011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 sz="2400">
                <a:latin typeface="Times New Roman" panose="02020603050405020304" pitchFamily="18" charset="0"/>
                <a:ea typeface="黑体" panose="02010609060101010101" pitchFamily="49" charset="-122"/>
              </a:rPr>
              <a:t>雪峰山</a:t>
            </a:r>
          </a:p>
        </p:txBody>
      </p:sp>
      <p:sp>
        <p:nvSpPr>
          <p:cNvPr id="43041" name="Text Box 33"/>
          <p:cNvSpPr txBox="1">
            <a:spLocks noChangeArrowheads="1"/>
          </p:cNvSpPr>
          <p:nvPr/>
        </p:nvSpPr>
        <p:spPr bwMode="auto">
          <a:xfrm>
            <a:off x="9405977" y="1198564"/>
            <a:ext cx="553998" cy="1316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 sz="2400">
                <a:latin typeface="Times New Roman" panose="02020603050405020304" pitchFamily="18" charset="0"/>
                <a:ea typeface="黑体" panose="02010609060101010101" pitchFamily="49" charset="-122"/>
              </a:rPr>
              <a:t>长白山脉</a:t>
            </a:r>
          </a:p>
        </p:txBody>
      </p:sp>
      <p:sp>
        <p:nvSpPr>
          <p:cNvPr id="43042" name="Text Box 34"/>
          <p:cNvSpPr txBox="1">
            <a:spLocks noChangeArrowheads="1"/>
          </p:cNvSpPr>
          <p:nvPr/>
        </p:nvSpPr>
        <p:spPr bwMode="auto">
          <a:xfrm>
            <a:off x="8469352" y="4268789"/>
            <a:ext cx="553998" cy="1316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 sz="2400">
                <a:latin typeface="Times New Roman" panose="02020603050405020304" pitchFamily="18" charset="0"/>
                <a:ea typeface="黑体" panose="02010609060101010101" pitchFamily="49" charset="-122"/>
              </a:rPr>
              <a:t>武夷山脉</a:t>
            </a:r>
          </a:p>
        </p:txBody>
      </p:sp>
      <p:sp>
        <p:nvSpPr>
          <p:cNvPr id="43043" name="Text Box 35"/>
          <p:cNvSpPr txBox="1">
            <a:spLocks noChangeArrowheads="1"/>
          </p:cNvSpPr>
          <p:nvPr/>
        </p:nvSpPr>
        <p:spPr bwMode="auto">
          <a:xfrm>
            <a:off x="9132927" y="4700589"/>
            <a:ext cx="553998" cy="1316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 sz="2400">
                <a:latin typeface="Times New Roman" panose="02020603050405020304" pitchFamily="18" charset="0"/>
                <a:ea typeface="黑体" panose="02010609060101010101" pitchFamily="49" charset="-122"/>
              </a:rPr>
              <a:t>台湾山脉</a:t>
            </a:r>
          </a:p>
        </p:txBody>
      </p:sp>
      <p:sp>
        <p:nvSpPr>
          <p:cNvPr id="43044" name="Text Box 36"/>
          <p:cNvSpPr txBox="1">
            <a:spLocks noChangeArrowheads="1"/>
          </p:cNvSpPr>
          <p:nvPr/>
        </p:nvSpPr>
        <p:spPr bwMode="auto">
          <a:xfrm>
            <a:off x="2619376" y="4192588"/>
            <a:ext cx="28606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 sz="2400">
                <a:latin typeface="Times New Roman" panose="02020603050405020304" pitchFamily="18" charset="0"/>
                <a:ea typeface="黑体" panose="02010609060101010101" pitchFamily="49" charset="-122"/>
              </a:rPr>
              <a:t>喜马拉雅山脉</a:t>
            </a:r>
          </a:p>
        </p:txBody>
      </p:sp>
      <p:sp>
        <p:nvSpPr>
          <p:cNvPr id="43045" name="Text Box 37"/>
          <p:cNvSpPr txBox="1">
            <a:spLocks noChangeArrowheads="1"/>
          </p:cNvSpPr>
          <p:nvPr/>
        </p:nvSpPr>
        <p:spPr bwMode="auto">
          <a:xfrm>
            <a:off x="5484852" y="4273550"/>
            <a:ext cx="553998" cy="1316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 sz="2400">
                <a:latin typeface="Times New Roman" panose="02020603050405020304" pitchFamily="18" charset="0"/>
                <a:ea typeface="黑体" panose="02010609060101010101" pitchFamily="49" charset="-122"/>
              </a:rPr>
              <a:t>横断山脉</a:t>
            </a:r>
          </a:p>
        </p:txBody>
      </p:sp>
      <p:sp>
        <p:nvSpPr>
          <p:cNvPr id="43046" name="Text Box 38"/>
          <p:cNvSpPr txBox="1">
            <a:spLocks noChangeArrowheads="1"/>
          </p:cNvSpPr>
          <p:nvPr/>
        </p:nvSpPr>
        <p:spPr bwMode="auto">
          <a:xfrm>
            <a:off x="4905375" y="2592388"/>
            <a:ext cx="18748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 sz="2400">
                <a:latin typeface="Times New Roman" panose="02020603050405020304" pitchFamily="18" charset="0"/>
                <a:ea typeface="黑体" panose="02010609060101010101" pitchFamily="49" charset="-122"/>
              </a:rPr>
              <a:t>祁连山脉</a:t>
            </a:r>
          </a:p>
        </p:txBody>
      </p:sp>
      <p:sp>
        <p:nvSpPr>
          <p:cNvPr id="43047" name="Text Box 39"/>
          <p:cNvSpPr txBox="1">
            <a:spLocks noChangeArrowheads="1"/>
          </p:cNvSpPr>
          <p:nvPr/>
        </p:nvSpPr>
        <p:spPr bwMode="auto">
          <a:xfrm>
            <a:off x="4067176" y="992188"/>
            <a:ext cx="18256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kumimoji="1" lang="zh-CN" altLang="en-US" sz="2400">
                <a:latin typeface="Times New Roman" panose="02020603050405020304" pitchFamily="18" charset="0"/>
                <a:ea typeface="黑体" panose="02010609060101010101" pitchFamily="49" charset="-122"/>
              </a:rPr>
              <a:t>阿尔泰山</a:t>
            </a:r>
          </a:p>
        </p:txBody>
      </p:sp>
      <p:sp>
        <p:nvSpPr>
          <p:cNvPr id="43048" name="Text Box 40"/>
          <p:cNvSpPr txBox="1">
            <a:spLocks noChangeArrowheads="1"/>
          </p:cNvSpPr>
          <p:nvPr/>
        </p:nvSpPr>
        <p:spPr bwMode="auto">
          <a:xfrm>
            <a:off x="6240464" y="3141663"/>
            <a:ext cx="16779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 sz="240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六盘山</a:t>
            </a:r>
          </a:p>
        </p:txBody>
      </p:sp>
      <p:sp>
        <p:nvSpPr>
          <p:cNvPr id="43049" name="Text Box 41"/>
          <p:cNvSpPr txBox="1">
            <a:spLocks noChangeArrowheads="1"/>
          </p:cNvSpPr>
          <p:nvPr/>
        </p:nvSpPr>
        <p:spPr bwMode="auto">
          <a:xfrm>
            <a:off x="6167439" y="2565400"/>
            <a:ext cx="16779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 sz="240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贺兰山</a:t>
            </a:r>
          </a:p>
        </p:txBody>
      </p:sp>
      <p:sp>
        <p:nvSpPr>
          <p:cNvPr id="43" name="矩形 137218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38894" y="34019"/>
            <a:ext cx="5610792" cy="767668"/>
          </a:xfrm>
          <a:prstGeom prst="rect">
            <a:avLst/>
          </a:prstGeom>
          <a:ln/>
          <a:ex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3200" b="1" dirty="0">
                <a:ea typeface="微软雅黑" panose="020B0503020204020204" pitchFamily="34" charset="-122"/>
              </a:rPr>
              <a:t>（一）、主要山脉</a:t>
            </a:r>
          </a:p>
        </p:txBody>
      </p:sp>
    </p:spTree>
    <p:extLst>
      <p:ext uri="{BB962C8B-B14F-4D97-AF65-F5344CB8AC3E}">
        <p14:creationId xmlns:p14="http://schemas.microsoft.com/office/powerpoint/2010/main" xmlns="" val="268580603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3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43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430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430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430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43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430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43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43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43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430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43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43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430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43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 nodeType="clickPar">
                      <p:stCondLst>
                        <p:cond delay="indefinite"/>
                      </p:stCondLst>
                      <p:childTnLst>
                        <p:par>
                          <p:cTn id="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43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430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 nodeType="clickPar">
                      <p:stCondLst>
                        <p:cond delay="indefinite"/>
                      </p:stCondLst>
                      <p:childTnLst>
                        <p:par>
                          <p:cTn id="8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430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032" grpId="0"/>
      <p:bldP spid="43033" grpId="0"/>
      <p:bldP spid="43034" grpId="0"/>
      <p:bldP spid="43035" grpId="0"/>
      <p:bldP spid="43036" grpId="0"/>
      <p:bldP spid="43037" grpId="0"/>
      <p:bldP spid="43038" grpId="0"/>
      <p:bldP spid="43039" grpId="0"/>
      <p:bldP spid="43041" grpId="0"/>
      <p:bldP spid="43042" grpId="0"/>
      <p:bldP spid="43043" grpId="0"/>
      <p:bldP spid="43044" grpId="0"/>
      <p:bldP spid="43045" grpId="0"/>
      <p:bldP spid="43046" grpId="0"/>
      <p:bldP spid="43047" grpId="0"/>
      <p:bldP spid="43048" grpId="0"/>
      <p:bldP spid="4304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498" name="图片 161797" descr="2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171950" y="1052514"/>
            <a:ext cx="6496050" cy="5114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6499" name="矩形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38894" y="897692"/>
            <a:ext cx="4284662" cy="6921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3200" b="1" dirty="0">
                <a:solidFill>
                  <a:schemeClr val="tx2"/>
                </a:solidFill>
                <a:ea typeface="微软雅黑" panose="020B0503020204020204" pitchFamily="34" charset="-122"/>
              </a:rPr>
              <a:t>根据</a:t>
            </a:r>
            <a:r>
              <a:rPr lang="zh-CN" altLang="en-US" sz="3200" b="1" dirty="0">
                <a:solidFill>
                  <a:srgbClr val="0000FF"/>
                </a:solidFill>
                <a:ea typeface="微软雅黑" panose="020B0503020204020204" pitchFamily="34" charset="-122"/>
              </a:rPr>
              <a:t>走向</a:t>
            </a:r>
            <a:r>
              <a:rPr lang="zh-CN" altLang="en-US" sz="3200" b="1" dirty="0">
                <a:solidFill>
                  <a:schemeClr val="tx2"/>
                </a:solidFill>
                <a:ea typeface="微软雅黑" panose="020B0503020204020204" pitchFamily="34" charset="-122"/>
              </a:rPr>
              <a:t>识别主要山脉</a:t>
            </a:r>
          </a:p>
        </p:txBody>
      </p:sp>
      <p:sp>
        <p:nvSpPr>
          <p:cNvPr id="106500" name="矩形 3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606841" y="2377997"/>
            <a:ext cx="4572001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zh-CN" altLang="en-US" sz="2800" b="1" dirty="0">
                <a:solidFill>
                  <a:srgbClr val="000066"/>
                </a:solidFill>
                <a:ea typeface="微软雅黑" panose="020B0503020204020204" pitchFamily="34" charset="-122"/>
              </a:rPr>
              <a:t>（</a:t>
            </a:r>
            <a:r>
              <a:rPr lang="en-US" altLang="zh-CN" sz="2800" b="1" dirty="0">
                <a:solidFill>
                  <a:srgbClr val="000066"/>
                </a:solidFill>
                <a:ea typeface="微软雅黑" panose="020B0503020204020204" pitchFamily="34" charset="-122"/>
              </a:rPr>
              <a:t>1</a:t>
            </a:r>
            <a:r>
              <a:rPr lang="zh-CN" altLang="en-US" sz="2800" b="1" dirty="0">
                <a:solidFill>
                  <a:srgbClr val="000066"/>
                </a:solidFill>
                <a:ea typeface="微软雅黑" panose="020B0503020204020204" pitchFamily="34" charset="-122"/>
              </a:rPr>
              <a:t>）东西走向：</a:t>
            </a:r>
          </a:p>
        </p:txBody>
      </p:sp>
      <p:sp>
        <p:nvSpPr>
          <p:cNvPr id="82948" name="矩形 4"/>
          <p:cNvSpPr/>
          <p:nvPr>
            <p:custDataLst>
              <p:tags r:id="rId4"/>
            </p:custDataLst>
          </p:nvPr>
        </p:nvSpPr>
        <p:spPr>
          <a:xfrm>
            <a:off x="859253" y="3286046"/>
            <a:ext cx="4572000" cy="175432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2400">
                <a:solidFill>
                  <a:srgbClr val="FF0000"/>
                </a:solidFill>
                <a:ea typeface="微软雅黑" panose="020B0503020204020204" pitchFamily="34" charset="-122"/>
              </a:rPr>
              <a:t>北</a:t>
            </a:r>
            <a:r>
              <a:rPr lang="en-US" altLang="zh-CN" sz="2400">
                <a:solidFill>
                  <a:srgbClr val="FF0000"/>
                </a:solidFill>
                <a:ea typeface="微软雅黑" panose="020B0503020204020204" pitchFamily="34" charset="-122"/>
              </a:rPr>
              <a:t>---</a:t>
            </a:r>
            <a:r>
              <a:rPr lang="zh-CN" altLang="en-US" sz="2400">
                <a:solidFill>
                  <a:srgbClr val="FF0000"/>
                </a:solidFill>
                <a:ea typeface="微软雅黑" panose="020B0503020204020204" pitchFamily="34" charset="-122"/>
              </a:rPr>
              <a:t>天山、阴山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en-US" sz="2400">
                <a:solidFill>
                  <a:srgbClr val="FF0000"/>
                </a:solidFill>
                <a:ea typeface="微软雅黑" panose="020B0503020204020204" pitchFamily="34" charset="-122"/>
              </a:rPr>
              <a:t>中</a:t>
            </a:r>
            <a:r>
              <a:rPr lang="en-US" altLang="zh-CN" sz="2400">
                <a:solidFill>
                  <a:srgbClr val="FF0000"/>
                </a:solidFill>
                <a:ea typeface="微软雅黑" panose="020B0503020204020204" pitchFamily="34" charset="-122"/>
              </a:rPr>
              <a:t>---</a:t>
            </a:r>
            <a:r>
              <a:rPr lang="zh-CN" altLang="en-US" sz="2400">
                <a:solidFill>
                  <a:srgbClr val="FF0000"/>
                </a:solidFill>
                <a:ea typeface="微软雅黑" panose="020B0503020204020204" pitchFamily="34" charset="-122"/>
              </a:rPr>
              <a:t>昆仑山、秦岭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en-US" sz="2400">
                <a:solidFill>
                  <a:srgbClr val="FF0000"/>
                </a:solidFill>
                <a:ea typeface="微软雅黑" panose="020B0503020204020204" pitchFamily="34" charset="-122"/>
              </a:rPr>
              <a:t>南</a:t>
            </a:r>
            <a:r>
              <a:rPr lang="en-US" altLang="zh-CN" sz="2400">
                <a:solidFill>
                  <a:srgbClr val="FF0000"/>
                </a:solidFill>
                <a:ea typeface="微软雅黑" panose="020B0503020204020204" pitchFamily="34" charset="-122"/>
              </a:rPr>
              <a:t>---</a:t>
            </a:r>
            <a:r>
              <a:rPr lang="zh-CN" altLang="en-US" sz="2400">
                <a:solidFill>
                  <a:srgbClr val="FF0000"/>
                </a:solidFill>
                <a:ea typeface="微软雅黑" panose="020B0503020204020204" pitchFamily="34" charset="-122"/>
              </a:rPr>
              <a:t>南岭</a:t>
            </a:r>
          </a:p>
        </p:txBody>
      </p:sp>
      <p:sp>
        <p:nvSpPr>
          <p:cNvPr id="82949" name="椭圆 5"/>
          <p:cNvSpPr/>
          <p:nvPr>
            <p:custDataLst>
              <p:tags r:id="rId5"/>
            </p:custDataLst>
          </p:nvPr>
        </p:nvSpPr>
        <p:spPr>
          <a:xfrm rot="459259">
            <a:off x="4518025" y="2090739"/>
            <a:ext cx="2051050" cy="484187"/>
          </a:xfrm>
          <a:prstGeom prst="ellipse">
            <a:avLst/>
          </a:prstGeom>
          <a:noFill/>
          <a:ln w="5715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  <a:ea typeface="微软雅黑" panose="020B0503020204020204" pitchFamily="34" charset="-122"/>
            </a:endParaRPr>
          </a:p>
        </p:txBody>
      </p:sp>
      <p:sp>
        <p:nvSpPr>
          <p:cNvPr id="82950" name="椭圆 6"/>
          <p:cNvSpPr/>
          <p:nvPr>
            <p:custDataLst>
              <p:tags r:id="rId6"/>
            </p:custDataLst>
          </p:nvPr>
        </p:nvSpPr>
        <p:spPr>
          <a:xfrm rot="459259">
            <a:off x="7607300" y="2757489"/>
            <a:ext cx="757238" cy="319087"/>
          </a:xfrm>
          <a:prstGeom prst="ellipse">
            <a:avLst/>
          </a:prstGeom>
          <a:noFill/>
          <a:ln w="5715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  <a:ea typeface="微软雅黑" panose="020B0503020204020204" pitchFamily="34" charset="-122"/>
            </a:endParaRPr>
          </a:p>
        </p:txBody>
      </p:sp>
      <p:sp>
        <p:nvSpPr>
          <p:cNvPr id="82951" name="椭圆 7"/>
          <p:cNvSpPr/>
          <p:nvPr>
            <p:custDataLst>
              <p:tags r:id="rId7"/>
            </p:custDataLst>
          </p:nvPr>
        </p:nvSpPr>
        <p:spPr>
          <a:xfrm rot="1519970">
            <a:off x="4233863" y="2841626"/>
            <a:ext cx="2266950" cy="638175"/>
          </a:xfrm>
          <a:prstGeom prst="ellipse">
            <a:avLst/>
          </a:prstGeom>
          <a:noFill/>
          <a:ln w="5715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  <a:ea typeface="微软雅黑" panose="020B0503020204020204" pitchFamily="34" charset="-122"/>
            </a:endParaRPr>
          </a:p>
        </p:txBody>
      </p:sp>
      <p:sp>
        <p:nvSpPr>
          <p:cNvPr id="82952" name="椭圆 8"/>
          <p:cNvSpPr/>
          <p:nvPr>
            <p:custDataLst>
              <p:tags r:id="rId8"/>
            </p:custDataLst>
          </p:nvPr>
        </p:nvSpPr>
        <p:spPr>
          <a:xfrm rot="459259">
            <a:off x="7339014" y="3765550"/>
            <a:ext cx="917575" cy="336550"/>
          </a:xfrm>
          <a:prstGeom prst="ellipse">
            <a:avLst/>
          </a:prstGeom>
          <a:noFill/>
          <a:ln w="5715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  <a:ea typeface="微软雅黑" panose="020B0503020204020204" pitchFamily="34" charset="-122"/>
            </a:endParaRPr>
          </a:p>
        </p:txBody>
      </p:sp>
      <p:sp>
        <p:nvSpPr>
          <p:cNvPr id="82953" name="椭圆 10"/>
          <p:cNvSpPr/>
          <p:nvPr>
            <p:custDataLst>
              <p:tags r:id="rId9"/>
            </p:custDataLst>
          </p:nvPr>
        </p:nvSpPr>
        <p:spPr>
          <a:xfrm rot="172991">
            <a:off x="7923214" y="4892676"/>
            <a:ext cx="917575" cy="334963"/>
          </a:xfrm>
          <a:prstGeom prst="ellipse">
            <a:avLst/>
          </a:prstGeom>
          <a:noFill/>
          <a:ln w="5715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  <a:ea typeface="微软雅黑" panose="020B0503020204020204" pitchFamily="34" charset="-122"/>
            </a:endParaRPr>
          </a:p>
        </p:txBody>
      </p:sp>
      <p:sp>
        <p:nvSpPr>
          <p:cNvPr id="11" name="矩形 137218"/>
          <p:cNvSpPr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38894" y="34019"/>
            <a:ext cx="5610792" cy="767668"/>
          </a:xfrm>
          <a:prstGeom prst="rect">
            <a:avLst/>
          </a:prstGeom>
          <a:ln/>
          <a:ex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3200" b="1" dirty="0">
                <a:ea typeface="微软雅黑" panose="020B0503020204020204" pitchFamily="34" charset="-122"/>
              </a:rPr>
              <a:t>（一）、主要山脉</a:t>
            </a:r>
          </a:p>
        </p:txBody>
      </p:sp>
    </p:spTree>
    <p:extLst>
      <p:ext uri="{BB962C8B-B14F-4D97-AF65-F5344CB8AC3E}">
        <p14:creationId xmlns:p14="http://schemas.microsoft.com/office/powerpoint/2010/main" xmlns="" val="3016537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 fill="hold"/>
                                        <p:tgtEl>
                                          <p:spTgt spid="829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 fill="hold"/>
                                        <p:tgtEl>
                                          <p:spTgt spid="829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 fill="hold"/>
                                        <p:tgtEl>
                                          <p:spTgt spid="829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 fill="hold"/>
                                        <p:tgtEl>
                                          <p:spTgt spid="829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 fill="hold"/>
                                        <p:tgtEl>
                                          <p:spTgt spid="829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 fill="hold"/>
                                        <p:tgtEl>
                                          <p:spTgt spid="829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948" grpId="0" animBg="1"/>
      <p:bldP spid="82949" grpId="0" animBg="1"/>
      <p:bldP spid="82950" grpId="0" animBg="1"/>
      <p:bldP spid="82951" grpId="0" animBg="1"/>
      <p:bldP spid="82952" grpId="0" animBg="1"/>
      <p:bldP spid="8295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522" name="图片 161797" descr="2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656138" y="1379539"/>
            <a:ext cx="6343650" cy="4994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7523" name="矩形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546226" y="39688"/>
            <a:ext cx="4283075" cy="6921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3200" b="1">
                <a:solidFill>
                  <a:schemeClr val="tx2"/>
                </a:solidFill>
                <a:ea typeface="微软雅黑" panose="020B0503020204020204" pitchFamily="34" charset="-122"/>
              </a:rPr>
              <a:t>根据</a:t>
            </a:r>
            <a:r>
              <a:rPr lang="zh-CN" altLang="en-US" sz="3200" b="1">
                <a:solidFill>
                  <a:srgbClr val="0000FF"/>
                </a:solidFill>
                <a:ea typeface="微软雅黑" panose="020B0503020204020204" pitchFamily="34" charset="-122"/>
              </a:rPr>
              <a:t>走向</a:t>
            </a:r>
            <a:r>
              <a:rPr lang="zh-CN" altLang="en-US" sz="3200" b="1">
                <a:solidFill>
                  <a:schemeClr val="tx2"/>
                </a:solidFill>
                <a:ea typeface="微软雅黑" panose="020B0503020204020204" pitchFamily="34" charset="-122"/>
              </a:rPr>
              <a:t>识别主要山脉</a:t>
            </a:r>
          </a:p>
        </p:txBody>
      </p:sp>
      <p:sp>
        <p:nvSpPr>
          <p:cNvPr id="83971" name="矩形 3"/>
          <p:cNvSpPr/>
          <p:nvPr>
            <p:custDataLst>
              <p:tags r:id="rId3"/>
            </p:custDataLst>
          </p:nvPr>
        </p:nvSpPr>
        <p:spPr>
          <a:xfrm>
            <a:off x="1401763" y="815976"/>
            <a:ext cx="4572001" cy="4794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zh-CN" altLang="en-US" sz="2800" b="1">
                <a:solidFill>
                  <a:srgbClr val="000066"/>
                </a:solidFill>
                <a:ea typeface="微软雅黑" panose="020B0503020204020204" pitchFamily="34" charset="-122"/>
              </a:rPr>
              <a:t>（</a:t>
            </a:r>
            <a:r>
              <a:rPr lang="en-US" altLang="zh-CN" sz="2800" b="1">
                <a:solidFill>
                  <a:srgbClr val="000066"/>
                </a:solidFill>
                <a:ea typeface="微软雅黑" panose="020B0503020204020204" pitchFamily="34" charset="-122"/>
              </a:rPr>
              <a:t>2</a:t>
            </a:r>
            <a:r>
              <a:rPr lang="zh-CN" altLang="en-US" sz="2800" b="1">
                <a:solidFill>
                  <a:srgbClr val="000066"/>
                </a:solidFill>
                <a:ea typeface="微软雅黑" panose="020B0503020204020204" pitchFamily="34" charset="-122"/>
              </a:rPr>
              <a:t>）东北</a:t>
            </a:r>
            <a:r>
              <a:rPr lang="en-US" altLang="zh-CN" sz="2800" b="1">
                <a:solidFill>
                  <a:srgbClr val="000066"/>
                </a:solidFill>
                <a:ea typeface="微软雅黑" panose="020B0503020204020204" pitchFamily="34" charset="-122"/>
              </a:rPr>
              <a:t>—</a:t>
            </a:r>
            <a:r>
              <a:rPr lang="zh-CN" altLang="en-US" sz="2800" b="1">
                <a:solidFill>
                  <a:srgbClr val="000066"/>
                </a:solidFill>
                <a:ea typeface="微软雅黑" panose="020B0503020204020204" pitchFamily="34" charset="-122"/>
              </a:rPr>
              <a:t>西南向：</a:t>
            </a:r>
          </a:p>
        </p:txBody>
      </p:sp>
      <p:sp>
        <p:nvSpPr>
          <p:cNvPr id="83972" name="矩形 4"/>
          <p:cNvSpPr/>
          <p:nvPr>
            <p:custDataLst>
              <p:tags r:id="rId4"/>
            </p:custDataLst>
          </p:nvPr>
        </p:nvSpPr>
        <p:spPr>
          <a:xfrm>
            <a:off x="1500188" y="1735138"/>
            <a:ext cx="3243263" cy="230832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2400">
                <a:solidFill>
                  <a:srgbClr val="FF0000"/>
                </a:solidFill>
                <a:ea typeface="微软雅黑" panose="020B0503020204020204" pitchFamily="34" charset="-122"/>
              </a:rPr>
              <a:t>西：大兴安岭、太行山、巫山、雪峰山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en-US" sz="2400">
                <a:solidFill>
                  <a:srgbClr val="FF0000"/>
                </a:solidFill>
                <a:ea typeface="微软雅黑" panose="020B0503020204020204" pitchFamily="34" charset="-122"/>
              </a:rPr>
              <a:t>中：长白山、武夷山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en-US" sz="2400">
                <a:solidFill>
                  <a:srgbClr val="FF0000"/>
                </a:solidFill>
                <a:ea typeface="微软雅黑" panose="020B0503020204020204" pitchFamily="34" charset="-122"/>
              </a:rPr>
              <a:t>东：台湾山脉</a:t>
            </a:r>
          </a:p>
        </p:txBody>
      </p:sp>
      <p:sp>
        <p:nvSpPr>
          <p:cNvPr id="83973" name="椭圆 6"/>
          <p:cNvSpPr/>
          <p:nvPr>
            <p:custDataLst>
              <p:tags r:id="rId5"/>
            </p:custDataLst>
          </p:nvPr>
        </p:nvSpPr>
        <p:spPr>
          <a:xfrm rot="17492660">
            <a:off x="8559801" y="2036763"/>
            <a:ext cx="1697037" cy="414338"/>
          </a:xfrm>
          <a:prstGeom prst="ellipse">
            <a:avLst/>
          </a:prstGeom>
          <a:noFill/>
          <a:ln w="5715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  <a:ea typeface="微软雅黑" panose="020B0503020204020204" pitchFamily="34" charset="-122"/>
            </a:endParaRPr>
          </a:p>
        </p:txBody>
      </p:sp>
      <p:sp>
        <p:nvSpPr>
          <p:cNvPr id="83974" name="椭圆 12"/>
          <p:cNvSpPr/>
          <p:nvPr>
            <p:custDataLst>
              <p:tags r:id="rId6"/>
            </p:custDataLst>
          </p:nvPr>
        </p:nvSpPr>
        <p:spPr>
          <a:xfrm rot="17492660">
            <a:off x="8339932" y="3452020"/>
            <a:ext cx="1128713" cy="327025"/>
          </a:xfrm>
          <a:prstGeom prst="ellipse">
            <a:avLst/>
          </a:prstGeom>
          <a:noFill/>
          <a:ln w="5715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  <a:ea typeface="微软雅黑" panose="020B0503020204020204" pitchFamily="34" charset="-122"/>
            </a:endParaRPr>
          </a:p>
        </p:txBody>
      </p:sp>
      <p:sp>
        <p:nvSpPr>
          <p:cNvPr id="83975" name="椭圆 13"/>
          <p:cNvSpPr/>
          <p:nvPr>
            <p:custDataLst>
              <p:tags r:id="rId7"/>
            </p:custDataLst>
          </p:nvPr>
        </p:nvSpPr>
        <p:spPr>
          <a:xfrm rot="17492660">
            <a:off x="8193882" y="4412457"/>
            <a:ext cx="503237" cy="361950"/>
          </a:xfrm>
          <a:prstGeom prst="ellipse">
            <a:avLst/>
          </a:prstGeom>
          <a:noFill/>
          <a:ln w="5715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  <a:ea typeface="微软雅黑" panose="020B0503020204020204" pitchFamily="34" charset="-122"/>
            </a:endParaRPr>
          </a:p>
        </p:txBody>
      </p:sp>
      <p:sp>
        <p:nvSpPr>
          <p:cNvPr id="83976" name="椭圆 14"/>
          <p:cNvSpPr/>
          <p:nvPr>
            <p:custDataLst>
              <p:tags r:id="rId8"/>
            </p:custDataLst>
          </p:nvPr>
        </p:nvSpPr>
        <p:spPr>
          <a:xfrm rot="18376280">
            <a:off x="9244807" y="2682082"/>
            <a:ext cx="1519237" cy="349250"/>
          </a:xfrm>
          <a:prstGeom prst="ellipse">
            <a:avLst/>
          </a:prstGeom>
          <a:noFill/>
          <a:ln w="5715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  <a:ea typeface="微软雅黑" panose="020B0503020204020204" pitchFamily="34" charset="-122"/>
            </a:endParaRPr>
          </a:p>
        </p:txBody>
      </p:sp>
      <p:sp>
        <p:nvSpPr>
          <p:cNvPr id="83977" name="椭圆 15"/>
          <p:cNvSpPr/>
          <p:nvPr>
            <p:custDataLst>
              <p:tags r:id="rId9"/>
            </p:custDataLst>
          </p:nvPr>
        </p:nvSpPr>
        <p:spPr>
          <a:xfrm rot="17887598">
            <a:off x="8766176" y="4730751"/>
            <a:ext cx="1114425" cy="355600"/>
          </a:xfrm>
          <a:prstGeom prst="ellipse">
            <a:avLst/>
          </a:prstGeom>
          <a:noFill/>
          <a:ln w="5715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  <a:ea typeface="微软雅黑" panose="020B0503020204020204" pitchFamily="34" charset="-122"/>
            </a:endParaRPr>
          </a:p>
        </p:txBody>
      </p:sp>
      <p:sp>
        <p:nvSpPr>
          <p:cNvPr id="83978" name="椭圆 17"/>
          <p:cNvSpPr/>
          <p:nvPr>
            <p:custDataLst>
              <p:tags r:id="rId10"/>
            </p:custDataLst>
          </p:nvPr>
        </p:nvSpPr>
        <p:spPr>
          <a:xfrm rot="17887598">
            <a:off x="9432132" y="5204619"/>
            <a:ext cx="619125" cy="338138"/>
          </a:xfrm>
          <a:prstGeom prst="ellipse">
            <a:avLst/>
          </a:prstGeom>
          <a:noFill/>
          <a:ln w="5715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9077403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 fill="hold"/>
                                        <p:tgtEl>
                                          <p:spTgt spid="839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 fill="hold"/>
                                        <p:tgtEl>
                                          <p:spTgt spid="839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 fill="hold"/>
                                        <p:tgtEl>
                                          <p:spTgt spid="839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 fill="hold"/>
                                        <p:tgtEl>
                                          <p:spTgt spid="839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 fill="hold"/>
                                        <p:tgtEl>
                                          <p:spTgt spid="839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 fill="hold"/>
                                        <p:tgtEl>
                                          <p:spTgt spid="839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 fill="hold"/>
                                        <p:tgtEl>
                                          <p:spTgt spid="839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972" grpId="0" animBg="1"/>
      <p:bldP spid="83973" grpId="0" animBg="1"/>
      <p:bldP spid="83974" grpId="0" animBg="1"/>
      <p:bldP spid="83975" grpId="0" animBg="1"/>
      <p:bldP spid="83976" grpId="0" animBg="1"/>
      <p:bldP spid="83977" grpId="0" animBg="1"/>
      <p:bldP spid="8397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546" name="图片 161797" descr="2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511675" y="669925"/>
            <a:ext cx="6154738" cy="4846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8547" name="矩形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552576" y="0"/>
            <a:ext cx="4284663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3200" b="1">
                <a:solidFill>
                  <a:schemeClr val="tx2"/>
                </a:solidFill>
                <a:ea typeface="微软雅黑" panose="020B0503020204020204" pitchFamily="34" charset="-122"/>
              </a:rPr>
              <a:t>根据</a:t>
            </a:r>
            <a:r>
              <a:rPr lang="zh-CN" altLang="en-US" sz="3200" b="1">
                <a:solidFill>
                  <a:srgbClr val="0000FF"/>
                </a:solidFill>
                <a:ea typeface="微软雅黑" panose="020B0503020204020204" pitchFamily="34" charset="-122"/>
              </a:rPr>
              <a:t>走向</a:t>
            </a:r>
            <a:r>
              <a:rPr lang="zh-CN" altLang="en-US" sz="3200" b="1">
                <a:solidFill>
                  <a:schemeClr val="tx2"/>
                </a:solidFill>
                <a:ea typeface="微软雅黑" panose="020B0503020204020204" pitchFamily="34" charset="-122"/>
              </a:rPr>
              <a:t>识别主要山脉</a:t>
            </a:r>
          </a:p>
        </p:txBody>
      </p:sp>
      <p:sp>
        <p:nvSpPr>
          <p:cNvPr id="84995" name="矩形 5"/>
          <p:cNvSpPr/>
          <p:nvPr>
            <p:custDataLst>
              <p:tags r:id="rId3"/>
            </p:custDataLst>
          </p:nvPr>
        </p:nvSpPr>
        <p:spPr>
          <a:xfrm>
            <a:off x="1308101" y="5516563"/>
            <a:ext cx="3490913" cy="42545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zh-CN" altLang="en-US" sz="2400">
                <a:solidFill>
                  <a:srgbClr val="000066"/>
                </a:solidFill>
                <a:ea typeface="微软雅黑" panose="020B0503020204020204" pitchFamily="34" charset="-122"/>
              </a:rPr>
              <a:t>（</a:t>
            </a:r>
            <a:r>
              <a:rPr lang="en-US" altLang="zh-CN" sz="2400">
                <a:solidFill>
                  <a:srgbClr val="000066"/>
                </a:solidFill>
                <a:ea typeface="微软雅黑" panose="020B0503020204020204" pitchFamily="34" charset="-122"/>
              </a:rPr>
              <a:t>3</a:t>
            </a:r>
            <a:r>
              <a:rPr lang="zh-CN" altLang="en-US" sz="2400">
                <a:solidFill>
                  <a:srgbClr val="000066"/>
                </a:solidFill>
                <a:ea typeface="微软雅黑" panose="020B0503020204020204" pitchFamily="34" charset="-122"/>
              </a:rPr>
              <a:t>）西北</a:t>
            </a:r>
            <a:r>
              <a:rPr lang="en-US" altLang="zh-CN" sz="2400">
                <a:solidFill>
                  <a:srgbClr val="000066"/>
                </a:solidFill>
                <a:ea typeface="微软雅黑" panose="020B0503020204020204" pitchFamily="34" charset="-122"/>
              </a:rPr>
              <a:t>—</a:t>
            </a:r>
            <a:r>
              <a:rPr lang="zh-CN" altLang="en-US" sz="2400">
                <a:solidFill>
                  <a:srgbClr val="000066"/>
                </a:solidFill>
                <a:ea typeface="微软雅黑" panose="020B0503020204020204" pitchFamily="34" charset="-122"/>
              </a:rPr>
              <a:t>东南</a:t>
            </a:r>
            <a:r>
              <a:rPr lang="en-US" altLang="zh-CN" sz="2400">
                <a:solidFill>
                  <a:srgbClr val="000066"/>
                </a:solidFill>
                <a:ea typeface="微软雅黑" panose="020B0503020204020204" pitchFamily="34" charset="-122"/>
              </a:rPr>
              <a:t>——</a:t>
            </a:r>
            <a:endParaRPr lang="zh-CN" altLang="en-US" sz="2400">
              <a:solidFill>
                <a:srgbClr val="000000"/>
              </a:solidFill>
              <a:ea typeface="微软雅黑" panose="020B0503020204020204" pitchFamily="34" charset="-122"/>
            </a:endParaRPr>
          </a:p>
        </p:txBody>
      </p:sp>
      <p:sp>
        <p:nvSpPr>
          <p:cNvPr id="84996" name="矩形 7"/>
          <p:cNvSpPr/>
          <p:nvPr>
            <p:custDataLst>
              <p:tags r:id="rId4"/>
            </p:custDataLst>
          </p:nvPr>
        </p:nvSpPr>
        <p:spPr>
          <a:xfrm>
            <a:off x="1524001" y="1341438"/>
            <a:ext cx="3059113" cy="42545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zh-CN" altLang="en-US" sz="2400">
                <a:solidFill>
                  <a:srgbClr val="000066"/>
                </a:solidFill>
                <a:ea typeface="微软雅黑" panose="020B0503020204020204" pitchFamily="34" charset="-122"/>
              </a:rPr>
              <a:t>（</a:t>
            </a:r>
            <a:r>
              <a:rPr lang="en-US" altLang="zh-CN" sz="2400">
                <a:solidFill>
                  <a:srgbClr val="000066"/>
                </a:solidFill>
                <a:ea typeface="微软雅黑" panose="020B0503020204020204" pitchFamily="34" charset="-122"/>
              </a:rPr>
              <a:t>4</a:t>
            </a:r>
            <a:r>
              <a:rPr lang="zh-CN" altLang="en-US" sz="2400">
                <a:solidFill>
                  <a:srgbClr val="000066"/>
                </a:solidFill>
                <a:ea typeface="微软雅黑" panose="020B0503020204020204" pitchFamily="34" charset="-122"/>
              </a:rPr>
              <a:t>）南北走向</a:t>
            </a:r>
            <a:r>
              <a:rPr lang="en-US" altLang="zh-CN" sz="2400">
                <a:solidFill>
                  <a:srgbClr val="000066"/>
                </a:solidFill>
                <a:ea typeface="微软雅黑" panose="020B0503020204020204" pitchFamily="34" charset="-122"/>
              </a:rPr>
              <a:t>——</a:t>
            </a:r>
            <a:endParaRPr lang="zh-CN" altLang="en-US" sz="2400">
              <a:solidFill>
                <a:srgbClr val="000000"/>
              </a:solidFill>
              <a:ea typeface="微软雅黑" panose="020B0503020204020204" pitchFamily="34" charset="-122"/>
            </a:endParaRPr>
          </a:p>
        </p:txBody>
      </p:sp>
      <p:sp>
        <p:nvSpPr>
          <p:cNvPr id="84997" name="矩形 8"/>
          <p:cNvSpPr/>
          <p:nvPr>
            <p:custDataLst>
              <p:tags r:id="rId5"/>
            </p:custDataLst>
          </p:nvPr>
        </p:nvSpPr>
        <p:spPr>
          <a:xfrm>
            <a:off x="1501775" y="2565401"/>
            <a:ext cx="3060700" cy="42386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zh-CN" altLang="en-US" sz="2400">
                <a:solidFill>
                  <a:srgbClr val="000066"/>
                </a:solidFill>
                <a:ea typeface="微软雅黑" panose="020B0503020204020204" pitchFamily="34" charset="-122"/>
              </a:rPr>
              <a:t>（</a:t>
            </a:r>
            <a:r>
              <a:rPr lang="en-US" altLang="zh-CN" sz="2400">
                <a:solidFill>
                  <a:srgbClr val="000066"/>
                </a:solidFill>
                <a:ea typeface="微软雅黑" panose="020B0503020204020204" pitchFamily="34" charset="-122"/>
              </a:rPr>
              <a:t>5</a:t>
            </a:r>
            <a:r>
              <a:rPr lang="zh-CN" altLang="en-US" sz="2400">
                <a:solidFill>
                  <a:srgbClr val="000066"/>
                </a:solidFill>
                <a:ea typeface="微软雅黑" panose="020B0503020204020204" pitchFamily="34" charset="-122"/>
              </a:rPr>
              <a:t>）弧形山脉</a:t>
            </a:r>
            <a:r>
              <a:rPr lang="en-US" altLang="zh-CN" sz="2400">
                <a:solidFill>
                  <a:srgbClr val="000066"/>
                </a:solidFill>
                <a:ea typeface="微软雅黑" panose="020B0503020204020204" pitchFamily="34" charset="-122"/>
              </a:rPr>
              <a:t>——    </a:t>
            </a:r>
            <a:endParaRPr lang="zh-CN" altLang="en-US" sz="2400">
              <a:solidFill>
                <a:srgbClr val="000000"/>
              </a:solidFill>
              <a:ea typeface="微软雅黑" panose="020B0503020204020204" pitchFamily="34" charset="-122"/>
            </a:endParaRPr>
          </a:p>
        </p:txBody>
      </p:sp>
      <p:sp>
        <p:nvSpPr>
          <p:cNvPr id="84998" name="矩形 1"/>
          <p:cNvSpPr/>
          <p:nvPr>
            <p:custDataLst>
              <p:tags r:id="rId6"/>
            </p:custDataLst>
          </p:nvPr>
        </p:nvSpPr>
        <p:spPr>
          <a:xfrm>
            <a:off x="4511675" y="5532437"/>
            <a:ext cx="6335712" cy="831850"/>
          </a:xfrm>
          <a:prstGeom prst="rect">
            <a:avLst/>
          </a:prstGeom>
          <a:noFill/>
          <a:ln>
            <a:noFill/>
            <a:miter lim="800000"/>
          </a:ln>
        </p:spPr>
        <p:txBody>
          <a:bodyPr>
            <a:spAutoFit/>
          </a:bodyPr>
          <a:lstStyle/>
          <a:p>
            <a:pPr eaLnBrk="0" hangingPunct="0"/>
            <a:r>
              <a:rPr lang="en-US" altLang="en-US" sz="2400" dirty="0" err="1">
                <a:solidFill>
                  <a:srgbClr val="FF0000"/>
                </a:solidFill>
                <a:ea typeface="微软雅黑" panose="020B0503020204020204" pitchFamily="34" charset="-122"/>
              </a:rPr>
              <a:t>阿尔泰山、祁连山、喀喇昆仑山、巴颜喀拉山、唐古拉山、冈底斯山、小兴安岭</a:t>
            </a:r>
            <a:endParaRPr lang="zh-CN" altLang="en-US" dirty="0">
              <a:solidFill>
                <a:srgbClr val="FF0000"/>
              </a:solidFill>
              <a:ea typeface="微软雅黑" panose="020B0503020204020204" pitchFamily="34" charset="-122"/>
            </a:endParaRPr>
          </a:p>
        </p:txBody>
      </p:sp>
      <p:sp>
        <p:nvSpPr>
          <p:cNvPr id="84999" name="矩形 3"/>
          <p:cNvSpPr/>
          <p:nvPr>
            <p:custDataLst>
              <p:tags r:id="rId7"/>
            </p:custDataLst>
          </p:nvPr>
        </p:nvSpPr>
        <p:spPr>
          <a:xfrm>
            <a:off x="1697038" y="1882776"/>
            <a:ext cx="2646362" cy="461963"/>
          </a:xfrm>
          <a:prstGeom prst="rect">
            <a:avLst/>
          </a:prstGeom>
          <a:noFill/>
          <a:ln>
            <a:noFill/>
            <a:miter lim="800000"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altLang="en-US" sz="2400">
                <a:solidFill>
                  <a:srgbClr val="FF0000"/>
                </a:solidFill>
                <a:ea typeface="微软雅黑" panose="020B0503020204020204" pitchFamily="34" charset="-122"/>
              </a:rPr>
              <a:t>贺兰山、横断山脉</a:t>
            </a:r>
            <a:endParaRPr lang="zh-CN" altLang="en-US">
              <a:solidFill>
                <a:srgbClr val="FF0000"/>
              </a:solidFill>
              <a:ea typeface="微软雅黑" panose="020B0503020204020204" pitchFamily="34" charset="-122"/>
            </a:endParaRPr>
          </a:p>
        </p:txBody>
      </p:sp>
      <p:sp>
        <p:nvSpPr>
          <p:cNvPr id="85000" name="矩形 4"/>
          <p:cNvSpPr/>
          <p:nvPr>
            <p:custDataLst>
              <p:tags r:id="rId8"/>
            </p:custDataLst>
          </p:nvPr>
        </p:nvSpPr>
        <p:spPr>
          <a:xfrm>
            <a:off x="1847850" y="3246439"/>
            <a:ext cx="1722438" cy="460375"/>
          </a:xfrm>
          <a:prstGeom prst="rect">
            <a:avLst/>
          </a:prstGeom>
          <a:noFill/>
          <a:ln>
            <a:noFill/>
            <a:miter lim="800000"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altLang="en-US" sz="2400">
                <a:solidFill>
                  <a:srgbClr val="FF0000"/>
                </a:solidFill>
                <a:ea typeface="微软雅黑" panose="020B0503020204020204" pitchFamily="34" charset="-122"/>
              </a:rPr>
              <a:t>喜马拉雅山</a:t>
            </a:r>
            <a:endParaRPr lang="zh-CN" altLang="en-US">
              <a:solidFill>
                <a:srgbClr val="FF0000"/>
              </a:solidFill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3445153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 fill="hold"/>
                                        <p:tgtEl>
                                          <p:spTgt spid="849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 fill="hold"/>
                                        <p:tgtEl>
                                          <p:spTgt spid="849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 fill="hold"/>
                                        <p:tgtEl>
                                          <p:spTgt spid="849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 fill="hold"/>
                                        <p:tgtEl>
                                          <p:spTgt spid="849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 fill="hold"/>
                                        <p:tgtEl>
                                          <p:spTgt spid="849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 fill="hold"/>
                                        <p:tgtEl>
                                          <p:spTgt spid="850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995" grpId="0" animBg="1"/>
      <p:bldP spid="84996" grpId="0" animBg="1"/>
      <p:bldP spid="84997" grpId="0" animBg="1"/>
      <p:bldP spid="84998" grpId="0" animBg="1"/>
      <p:bldP spid="84999" grpId="0" animBg="1"/>
      <p:bldP spid="85000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594" name="Picture 24" descr="3-1-P03中国地形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212976" y="857250"/>
            <a:ext cx="7694613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10595" name="云贵高原"/>
          <p:cNvGrpSpPr>
            <a:grpSpLocks/>
          </p:cNvGrpSpPr>
          <p:nvPr/>
        </p:nvGrpSpPr>
        <p:grpSpPr bwMode="auto">
          <a:xfrm>
            <a:off x="5664200" y="4581525"/>
            <a:ext cx="1416050" cy="515938"/>
            <a:chOff x="3559126" y="3587262"/>
            <a:chExt cx="1266488" cy="461665"/>
          </a:xfrm>
        </p:grpSpPr>
        <p:sp>
          <p:nvSpPr>
            <p:cNvPr id="87043" name="矩形 4"/>
            <p:cNvSpPr/>
            <p:nvPr>
              <p:custDataLst>
                <p:tags r:id="rId10"/>
              </p:custDataLst>
            </p:nvPr>
          </p:nvSpPr>
          <p:spPr>
            <a:xfrm>
              <a:off x="3605981" y="3587262"/>
              <a:ext cx="1164260" cy="461665"/>
            </a:xfrm>
            <a:prstGeom prst="rect">
              <a:avLst/>
            </a:prstGeom>
            <a:solidFill>
              <a:srgbClr val="0070C0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 anchor="ctr"/>
            <a:lstStyle>
              <a:lvl1pPr defTabSz="6858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defTabSz="6858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defTabSz="6858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defTabSz="6858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defTabSz="6858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defTabSz="685800" eaLnBrk="0" fontAlgn="base" hangingPunct="0">
                <a:spcBef>
                  <a:spcPct val="0"/>
                </a:spcBef>
                <a:spcAft>
                  <a:spcPct val="0"/>
                </a:spcAft>
                <a:buSzPct val="10000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defTabSz="685800" eaLnBrk="0" fontAlgn="base" hangingPunct="0">
                <a:spcBef>
                  <a:spcPct val="0"/>
                </a:spcBef>
                <a:spcAft>
                  <a:spcPct val="0"/>
                </a:spcAft>
                <a:buSzPct val="10000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defTabSz="685800" eaLnBrk="0" fontAlgn="base" hangingPunct="0">
                <a:spcBef>
                  <a:spcPct val="0"/>
                </a:spcBef>
                <a:spcAft>
                  <a:spcPct val="0"/>
                </a:spcAft>
                <a:buSzPct val="10000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defTabSz="685800" eaLnBrk="0" fontAlgn="base" hangingPunct="0">
                <a:spcBef>
                  <a:spcPct val="0"/>
                </a:spcBef>
                <a:spcAft>
                  <a:spcPct val="0"/>
                </a:spcAft>
                <a:buSzPct val="10000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 sz="2400">
                <a:solidFill>
                  <a:srgbClr val="FFFFFF"/>
                </a:solidFill>
                <a:latin typeface="Verdana" panose="020B060403050404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87044" name="文本框 1"/>
            <p:cNvSpPr txBox="1"/>
            <p:nvPr>
              <p:custDataLst>
                <p:tags r:id="rId11"/>
              </p:custDataLst>
            </p:nvPr>
          </p:nvSpPr>
          <p:spPr>
            <a:xfrm>
              <a:off x="3559126" y="3587262"/>
              <a:ext cx="1266488" cy="413368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 wrap="none">
              <a:spAutoFit/>
            </a:bodyPr>
            <a:lstStyle>
              <a:lvl1pPr defTabSz="6858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defTabSz="6858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defTabSz="6858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defTabSz="6858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defTabSz="6858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defTabSz="685800" eaLnBrk="0" fontAlgn="base" hangingPunct="0">
                <a:spcBef>
                  <a:spcPct val="0"/>
                </a:spcBef>
                <a:spcAft>
                  <a:spcPct val="0"/>
                </a:spcAft>
                <a:buSzPct val="10000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defTabSz="685800" eaLnBrk="0" fontAlgn="base" hangingPunct="0">
                <a:spcBef>
                  <a:spcPct val="0"/>
                </a:spcBef>
                <a:spcAft>
                  <a:spcPct val="0"/>
                </a:spcAft>
                <a:buSzPct val="10000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defTabSz="685800" eaLnBrk="0" fontAlgn="base" hangingPunct="0">
                <a:spcBef>
                  <a:spcPct val="0"/>
                </a:spcBef>
                <a:spcAft>
                  <a:spcPct val="0"/>
                </a:spcAft>
                <a:buSzPct val="10000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defTabSz="685800" eaLnBrk="0" fontAlgn="base" hangingPunct="0">
                <a:spcBef>
                  <a:spcPct val="0"/>
                </a:spcBef>
                <a:spcAft>
                  <a:spcPct val="0"/>
                </a:spcAft>
                <a:buSzPct val="10000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2400">
                  <a:solidFill>
                    <a:srgbClr val="FFFFFF"/>
                  </a:solidFill>
                  <a:latin typeface="Verdana" panose="020B0604030504040204" pitchFamily="34" charset="0"/>
                  <a:ea typeface="微软雅黑" panose="020B0503020204020204" pitchFamily="34" charset="-122"/>
                </a:rPr>
                <a:t>云贵高原</a:t>
              </a:r>
            </a:p>
          </p:txBody>
        </p:sp>
      </p:grpSp>
      <p:grpSp>
        <p:nvGrpSpPr>
          <p:cNvPr id="110598" name="青藏高原"/>
          <p:cNvGrpSpPr>
            <a:grpSpLocks/>
          </p:cNvGrpSpPr>
          <p:nvPr/>
        </p:nvGrpSpPr>
        <p:grpSpPr bwMode="auto">
          <a:xfrm>
            <a:off x="3830638" y="3440114"/>
            <a:ext cx="1416050" cy="515937"/>
            <a:chOff x="3559126" y="3587262"/>
            <a:chExt cx="1266488" cy="461665"/>
          </a:xfrm>
        </p:grpSpPr>
        <p:sp>
          <p:nvSpPr>
            <p:cNvPr id="87046" name="矩形 16"/>
            <p:cNvSpPr/>
            <p:nvPr>
              <p:custDataLst>
                <p:tags r:id="rId8"/>
              </p:custDataLst>
            </p:nvPr>
          </p:nvSpPr>
          <p:spPr>
            <a:xfrm>
              <a:off x="3605980" y="3587262"/>
              <a:ext cx="1164260" cy="461665"/>
            </a:xfrm>
            <a:prstGeom prst="rect">
              <a:avLst/>
            </a:prstGeom>
            <a:solidFill>
              <a:srgbClr val="0070C0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 anchor="ctr"/>
            <a:lstStyle>
              <a:lvl1pPr defTabSz="6858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defTabSz="6858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defTabSz="6858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defTabSz="6858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defTabSz="6858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defTabSz="685800" eaLnBrk="0" fontAlgn="base" hangingPunct="0">
                <a:spcBef>
                  <a:spcPct val="0"/>
                </a:spcBef>
                <a:spcAft>
                  <a:spcPct val="0"/>
                </a:spcAft>
                <a:buSzPct val="10000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defTabSz="685800" eaLnBrk="0" fontAlgn="base" hangingPunct="0">
                <a:spcBef>
                  <a:spcPct val="0"/>
                </a:spcBef>
                <a:spcAft>
                  <a:spcPct val="0"/>
                </a:spcAft>
                <a:buSzPct val="10000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defTabSz="685800" eaLnBrk="0" fontAlgn="base" hangingPunct="0">
                <a:spcBef>
                  <a:spcPct val="0"/>
                </a:spcBef>
                <a:spcAft>
                  <a:spcPct val="0"/>
                </a:spcAft>
                <a:buSzPct val="10000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defTabSz="685800" eaLnBrk="0" fontAlgn="base" hangingPunct="0">
                <a:spcBef>
                  <a:spcPct val="0"/>
                </a:spcBef>
                <a:spcAft>
                  <a:spcPct val="0"/>
                </a:spcAft>
                <a:buSzPct val="10000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 sz="2400">
                <a:solidFill>
                  <a:srgbClr val="FFFFFF"/>
                </a:solidFill>
                <a:latin typeface="Verdana" panose="020B060403050404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87047" name="文本框 17"/>
            <p:cNvSpPr txBox="1"/>
            <p:nvPr>
              <p:custDataLst>
                <p:tags r:id="rId9"/>
              </p:custDataLst>
            </p:nvPr>
          </p:nvSpPr>
          <p:spPr>
            <a:xfrm>
              <a:off x="3559126" y="3587262"/>
              <a:ext cx="1266488" cy="413368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 wrap="none">
              <a:spAutoFit/>
            </a:bodyPr>
            <a:lstStyle>
              <a:lvl1pPr defTabSz="6858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defTabSz="6858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defTabSz="6858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defTabSz="6858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defTabSz="6858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defTabSz="685800" eaLnBrk="0" fontAlgn="base" hangingPunct="0">
                <a:spcBef>
                  <a:spcPct val="0"/>
                </a:spcBef>
                <a:spcAft>
                  <a:spcPct val="0"/>
                </a:spcAft>
                <a:buSzPct val="10000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defTabSz="685800" eaLnBrk="0" fontAlgn="base" hangingPunct="0">
                <a:spcBef>
                  <a:spcPct val="0"/>
                </a:spcBef>
                <a:spcAft>
                  <a:spcPct val="0"/>
                </a:spcAft>
                <a:buSzPct val="10000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defTabSz="685800" eaLnBrk="0" fontAlgn="base" hangingPunct="0">
                <a:spcBef>
                  <a:spcPct val="0"/>
                </a:spcBef>
                <a:spcAft>
                  <a:spcPct val="0"/>
                </a:spcAft>
                <a:buSzPct val="10000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defTabSz="685800" eaLnBrk="0" fontAlgn="base" hangingPunct="0">
                <a:spcBef>
                  <a:spcPct val="0"/>
                </a:spcBef>
                <a:spcAft>
                  <a:spcPct val="0"/>
                </a:spcAft>
                <a:buSzPct val="10000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2400">
                  <a:solidFill>
                    <a:srgbClr val="FFFFFF"/>
                  </a:solidFill>
                  <a:latin typeface="Verdana" panose="020B0604030504040204" pitchFamily="34" charset="0"/>
                  <a:ea typeface="微软雅黑" panose="020B0503020204020204" pitchFamily="34" charset="-122"/>
                </a:rPr>
                <a:t>青藏高原</a:t>
              </a:r>
            </a:p>
          </p:txBody>
        </p:sp>
      </p:grpSp>
      <p:grpSp>
        <p:nvGrpSpPr>
          <p:cNvPr id="110601" name="黄土高原"/>
          <p:cNvGrpSpPr>
            <a:grpSpLocks/>
          </p:cNvGrpSpPr>
          <p:nvPr/>
        </p:nvGrpSpPr>
        <p:grpSpPr bwMode="auto">
          <a:xfrm>
            <a:off x="5681663" y="3092450"/>
            <a:ext cx="1416050" cy="515938"/>
            <a:chOff x="3559126" y="3587262"/>
            <a:chExt cx="1266488" cy="461665"/>
          </a:xfrm>
        </p:grpSpPr>
        <p:sp>
          <p:nvSpPr>
            <p:cNvPr id="87049" name="矩形 19"/>
            <p:cNvSpPr/>
            <p:nvPr>
              <p:custDataLst>
                <p:tags r:id="rId6"/>
              </p:custDataLst>
            </p:nvPr>
          </p:nvSpPr>
          <p:spPr>
            <a:xfrm>
              <a:off x="3605980" y="3587262"/>
              <a:ext cx="1164260" cy="461665"/>
            </a:xfrm>
            <a:prstGeom prst="rect">
              <a:avLst/>
            </a:prstGeom>
            <a:solidFill>
              <a:srgbClr val="0070C0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 anchor="ctr"/>
            <a:lstStyle>
              <a:lvl1pPr defTabSz="6858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defTabSz="6858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defTabSz="6858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defTabSz="6858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defTabSz="6858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defTabSz="685800" eaLnBrk="0" fontAlgn="base" hangingPunct="0">
                <a:spcBef>
                  <a:spcPct val="0"/>
                </a:spcBef>
                <a:spcAft>
                  <a:spcPct val="0"/>
                </a:spcAft>
                <a:buSzPct val="10000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defTabSz="685800" eaLnBrk="0" fontAlgn="base" hangingPunct="0">
                <a:spcBef>
                  <a:spcPct val="0"/>
                </a:spcBef>
                <a:spcAft>
                  <a:spcPct val="0"/>
                </a:spcAft>
                <a:buSzPct val="10000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defTabSz="685800" eaLnBrk="0" fontAlgn="base" hangingPunct="0">
                <a:spcBef>
                  <a:spcPct val="0"/>
                </a:spcBef>
                <a:spcAft>
                  <a:spcPct val="0"/>
                </a:spcAft>
                <a:buSzPct val="10000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defTabSz="685800" eaLnBrk="0" fontAlgn="base" hangingPunct="0">
                <a:spcBef>
                  <a:spcPct val="0"/>
                </a:spcBef>
                <a:spcAft>
                  <a:spcPct val="0"/>
                </a:spcAft>
                <a:buSzPct val="10000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 sz="2400">
                <a:solidFill>
                  <a:srgbClr val="FFFFFF"/>
                </a:solidFill>
                <a:latin typeface="Verdana" panose="020B060403050404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87050" name="文本框 20"/>
            <p:cNvSpPr txBox="1"/>
            <p:nvPr>
              <p:custDataLst>
                <p:tags r:id="rId7"/>
              </p:custDataLst>
            </p:nvPr>
          </p:nvSpPr>
          <p:spPr>
            <a:xfrm>
              <a:off x="3559126" y="3587262"/>
              <a:ext cx="1266488" cy="413368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 wrap="none">
              <a:spAutoFit/>
            </a:bodyPr>
            <a:lstStyle>
              <a:lvl1pPr defTabSz="6858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defTabSz="6858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defTabSz="6858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defTabSz="6858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defTabSz="6858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defTabSz="685800" eaLnBrk="0" fontAlgn="base" hangingPunct="0">
                <a:spcBef>
                  <a:spcPct val="0"/>
                </a:spcBef>
                <a:spcAft>
                  <a:spcPct val="0"/>
                </a:spcAft>
                <a:buSzPct val="10000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defTabSz="685800" eaLnBrk="0" fontAlgn="base" hangingPunct="0">
                <a:spcBef>
                  <a:spcPct val="0"/>
                </a:spcBef>
                <a:spcAft>
                  <a:spcPct val="0"/>
                </a:spcAft>
                <a:buSzPct val="10000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defTabSz="685800" eaLnBrk="0" fontAlgn="base" hangingPunct="0">
                <a:spcBef>
                  <a:spcPct val="0"/>
                </a:spcBef>
                <a:spcAft>
                  <a:spcPct val="0"/>
                </a:spcAft>
                <a:buSzPct val="10000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defTabSz="685800" eaLnBrk="0" fontAlgn="base" hangingPunct="0">
                <a:spcBef>
                  <a:spcPct val="0"/>
                </a:spcBef>
                <a:spcAft>
                  <a:spcPct val="0"/>
                </a:spcAft>
                <a:buSzPct val="10000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2400">
                  <a:solidFill>
                    <a:srgbClr val="FFFFFF"/>
                  </a:solidFill>
                  <a:latin typeface="Verdana" panose="020B0604030504040204" pitchFamily="34" charset="0"/>
                  <a:ea typeface="微软雅黑" panose="020B0503020204020204" pitchFamily="34" charset="-122"/>
                </a:rPr>
                <a:t>黄土高原</a:t>
              </a:r>
            </a:p>
          </p:txBody>
        </p:sp>
      </p:grpSp>
      <p:grpSp>
        <p:nvGrpSpPr>
          <p:cNvPr id="110604" name="内蒙古高原"/>
          <p:cNvGrpSpPr>
            <a:grpSpLocks/>
          </p:cNvGrpSpPr>
          <p:nvPr/>
        </p:nvGrpSpPr>
        <p:grpSpPr bwMode="auto">
          <a:xfrm>
            <a:off x="5629275" y="2514600"/>
            <a:ext cx="1722438" cy="515938"/>
            <a:chOff x="3559126" y="3587262"/>
            <a:chExt cx="1541811" cy="461665"/>
          </a:xfrm>
        </p:grpSpPr>
        <p:sp>
          <p:nvSpPr>
            <p:cNvPr id="87052" name="矩形 22"/>
            <p:cNvSpPr/>
            <p:nvPr>
              <p:custDataLst>
                <p:tags r:id="rId4"/>
              </p:custDataLst>
            </p:nvPr>
          </p:nvSpPr>
          <p:spPr>
            <a:xfrm>
              <a:off x="3606020" y="3587262"/>
              <a:ext cx="1419602" cy="461665"/>
            </a:xfrm>
            <a:prstGeom prst="rect">
              <a:avLst/>
            </a:prstGeom>
            <a:solidFill>
              <a:srgbClr val="0070C0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 anchor="ctr"/>
            <a:lstStyle>
              <a:lvl1pPr defTabSz="6858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defTabSz="6858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defTabSz="6858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defTabSz="6858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defTabSz="6858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defTabSz="685800" eaLnBrk="0" fontAlgn="base" hangingPunct="0">
                <a:spcBef>
                  <a:spcPct val="0"/>
                </a:spcBef>
                <a:spcAft>
                  <a:spcPct val="0"/>
                </a:spcAft>
                <a:buSzPct val="10000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defTabSz="685800" eaLnBrk="0" fontAlgn="base" hangingPunct="0">
                <a:spcBef>
                  <a:spcPct val="0"/>
                </a:spcBef>
                <a:spcAft>
                  <a:spcPct val="0"/>
                </a:spcAft>
                <a:buSzPct val="10000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defTabSz="685800" eaLnBrk="0" fontAlgn="base" hangingPunct="0">
                <a:spcBef>
                  <a:spcPct val="0"/>
                </a:spcBef>
                <a:spcAft>
                  <a:spcPct val="0"/>
                </a:spcAft>
                <a:buSzPct val="10000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defTabSz="685800" eaLnBrk="0" fontAlgn="base" hangingPunct="0">
                <a:spcBef>
                  <a:spcPct val="0"/>
                </a:spcBef>
                <a:spcAft>
                  <a:spcPct val="0"/>
                </a:spcAft>
                <a:buSzPct val="10000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 sz="2400">
                <a:solidFill>
                  <a:srgbClr val="FFFFFF"/>
                </a:solidFill>
                <a:latin typeface="Verdana" panose="020B060403050404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87053" name="文本框 23"/>
            <p:cNvSpPr txBox="1"/>
            <p:nvPr>
              <p:custDataLst>
                <p:tags r:id="rId5"/>
              </p:custDataLst>
            </p:nvPr>
          </p:nvSpPr>
          <p:spPr>
            <a:xfrm>
              <a:off x="3559126" y="3587262"/>
              <a:ext cx="1541811" cy="413368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 wrap="none">
              <a:spAutoFit/>
            </a:bodyPr>
            <a:lstStyle>
              <a:lvl1pPr defTabSz="6858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defTabSz="6858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defTabSz="6858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defTabSz="6858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defTabSz="6858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defTabSz="685800" eaLnBrk="0" fontAlgn="base" hangingPunct="0">
                <a:spcBef>
                  <a:spcPct val="0"/>
                </a:spcBef>
                <a:spcAft>
                  <a:spcPct val="0"/>
                </a:spcAft>
                <a:buSzPct val="10000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defTabSz="685800" eaLnBrk="0" fontAlgn="base" hangingPunct="0">
                <a:spcBef>
                  <a:spcPct val="0"/>
                </a:spcBef>
                <a:spcAft>
                  <a:spcPct val="0"/>
                </a:spcAft>
                <a:buSzPct val="10000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defTabSz="685800" eaLnBrk="0" fontAlgn="base" hangingPunct="0">
                <a:spcBef>
                  <a:spcPct val="0"/>
                </a:spcBef>
                <a:spcAft>
                  <a:spcPct val="0"/>
                </a:spcAft>
                <a:buSzPct val="10000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defTabSz="685800" eaLnBrk="0" fontAlgn="base" hangingPunct="0">
                <a:spcBef>
                  <a:spcPct val="0"/>
                </a:spcBef>
                <a:spcAft>
                  <a:spcPct val="0"/>
                </a:spcAft>
                <a:buSzPct val="10000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2400">
                  <a:solidFill>
                    <a:srgbClr val="FFFFFF"/>
                  </a:solidFill>
                  <a:latin typeface="Verdana" panose="020B0604030504040204" pitchFamily="34" charset="0"/>
                  <a:ea typeface="微软雅黑" panose="020B0503020204020204" pitchFamily="34" charset="-122"/>
                </a:rPr>
                <a:t>内蒙古高原</a:t>
              </a:r>
            </a:p>
          </p:txBody>
        </p:sp>
      </p:grpSp>
      <p:sp>
        <p:nvSpPr>
          <p:cNvPr id="110607" name="矩形 15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4365173" y="217488"/>
            <a:ext cx="3203575" cy="6921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2800" b="1" dirty="0" smtClean="0">
                <a:solidFill>
                  <a:srgbClr val="FF0000"/>
                </a:solidFill>
                <a:ea typeface="微软雅黑" panose="020B0503020204020204" pitchFamily="34" charset="-122"/>
              </a:rPr>
              <a:t>四</a:t>
            </a:r>
            <a:r>
              <a:rPr lang="zh-CN" altLang="en-US" sz="2800" b="1" dirty="0">
                <a:solidFill>
                  <a:srgbClr val="FF0000"/>
                </a:solidFill>
                <a:ea typeface="微软雅黑" panose="020B0503020204020204" pitchFamily="34" charset="-122"/>
              </a:rPr>
              <a:t>大高原</a:t>
            </a:r>
          </a:p>
        </p:txBody>
      </p:sp>
      <p:sp>
        <p:nvSpPr>
          <p:cNvPr id="16" name="矩形 169987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250374" y="149564"/>
            <a:ext cx="4114799" cy="692150"/>
          </a:xfrm>
          <a:prstGeom prst="rect">
            <a:avLst/>
          </a:prstGeom>
          <a:ln/>
          <a:ex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algn="ctr"/>
            <a:r>
              <a:rPr lang="zh-CN" altLang="en-US" sz="3200" b="1" dirty="0">
                <a:latin typeface="Arial" panose="020B0604020202020204" pitchFamily="34" charset="0"/>
                <a:ea typeface="微软雅黑" panose="020B0503020204020204" pitchFamily="34" charset="-122"/>
              </a:rPr>
              <a:t>（二）、主要地形区</a:t>
            </a:r>
          </a:p>
        </p:txBody>
      </p:sp>
    </p:spTree>
    <p:extLst>
      <p:ext uri="{BB962C8B-B14F-4D97-AF65-F5344CB8AC3E}">
        <p14:creationId xmlns:p14="http://schemas.microsoft.com/office/powerpoint/2010/main" xmlns="" val="1853894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05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106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106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105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ChangeArrowheads="1"/>
          </p:cNvSpPr>
          <p:nvPr/>
        </p:nvSpPr>
        <p:spPr bwMode="auto">
          <a:xfrm>
            <a:off x="1524000" y="0"/>
            <a:ext cx="2732088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600">
                <a:latin typeface="Times New Roman" panose="02020603050405020304" pitchFamily="18" charset="0"/>
                <a:ea typeface="黑体" panose="02010609060101010101" pitchFamily="49" charset="-122"/>
              </a:rPr>
              <a:t>四大高原</a:t>
            </a:r>
          </a:p>
        </p:txBody>
      </p:sp>
      <p:sp>
        <p:nvSpPr>
          <p:cNvPr id="41987" name="Rectangle 3"/>
          <p:cNvSpPr>
            <a:spLocks noChangeArrowheads="1"/>
          </p:cNvSpPr>
          <p:nvPr/>
        </p:nvSpPr>
        <p:spPr bwMode="auto">
          <a:xfrm>
            <a:off x="1524000" y="685800"/>
            <a:ext cx="4679950" cy="725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  <a:spcBef>
                <a:spcPct val="50000"/>
              </a:spcBef>
            </a:pPr>
            <a:r>
              <a:rPr kumimoji="1" lang="zh-CN" altLang="en-US" sz="3200">
                <a:solidFill>
                  <a:srgbClr val="0000FF"/>
                </a:solidFill>
                <a:latin typeface="Times New Roman" panose="02020603050405020304" pitchFamily="18" charset="0"/>
              </a:rPr>
              <a:t>（</a:t>
            </a:r>
            <a:r>
              <a:rPr kumimoji="1" lang="en-US" altLang="zh-CN" sz="3200">
                <a:solidFill>
                  <a:srgbClr val="0000FF"/>
                </a:solidFill>
                <a:latin typeface="Times New Roman" panose="02020603050405020304" pitchFamily="18" charset="0"/>
              </a:rPr>
              <a:t>1</a:t>
            </a:r>
            <a:r>
              <a:rPr kumimoji="1" lang="zh-CN" altLang="en-US" sz="3200">
                <a:solidFill>
                  <a:srgbClr val="0000FF"/>
                </a:solidFill>
                <a:latin typeface="Times New Roman" panose="02020603050405020304" pitchFamily="18" charset="0"/>
              </a:rPr>
              <a:t>）青藏高原</a:t>
            </a:r>
          </a:p>
        </p:txBody>
      </p:sp>
      <p:pic>
        <p:nvPicPr>
          <p:cNvPr id="41988" name="Picture 4" descr="图片1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652964" y="1336676"/>
            <a:ext cx="5976937" cy="3744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989" name="Freeform 5"/>
          <p:cNvSpPr>
            <a:spLocks/>
          </p:cNvSpPr>
          <p:nvPr/>
        </p:nvSpPr>
        <p:spPr bwMode="auto">
          <a:xfrm>
            <a:off x="4940300" y="1547813"/>
            <a:ext cx="2971800" cy="723900"/>
          </a:xfrm>
          <a:custGeom>
            <a:avLst/>
            <a:gdLst>
              <a:gd name="T0" fmla="*/ 0 w 1872"/>
              <a:gd name="T1" fmla="*/ 0 h 456"/>
              <a:gd name="T2" fmla="*/ 1066800 w 1872"/>
              <a:gd name="T3" fmla="*/ 609600 h 456"/>
              <a:gd name="T4" fmla="*/ 2971800 w 1872"/>
              <a:gd name="T5" fmla="*/ 685800 h 456"/>
              <a:gd name="T6" fmla="*/ 0 60000 65536"/>
              <a:gd name="T7" fmla="*/ 0 60000 65536"/>
              <a:gd name="T8" fmla="*/ 0 60000 65536"/>
              <a:gd name="T9" fmla="*/ 0 w 1872"/>
              <a:gd name="T10" fmla="*/ 0 h 456"/>
              <a:gd name="T11" fmla="*/ 1872 w 1872"/>
              <a:gd name="T12" fmla="*/ 456 h 4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872" h="456">
                <a:moveTo>
                  <a:pt x="0" y="0"/>
                </a:moveTo>
                <a:cubicBezTo>
                  <a:pt x="180" y="156"/>
                  <a:pt x="360" y="312"/>
                  <a:pt x="672" y="384"/>
                </a:cubicBezTo>
                <a:cubicBezTo>
                  <a:pt x="984" y="456"/>
                  <a:pt x="1672" y="424"/>
                  <a:pt x="1872" y="432"/>
                </a:cubicBezTo>
              </a:path>
            </a:pathLst>
          </a:cu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22214" name="AutoShape 6"/>
          <p:cNvSpPr>
            <a:spLocks noChangeArrowheads="1"/>
          </p:cNvSpPr>
          <p:nvPr/>
        </p:nvSpPr>
        <p:spPr bwMode="auto">
          <a:xfrm>
            <a:off x="5473700" y="1014413"/>
            <a:ext cx="1371600" cy="457200"/>
          </a:xfrm>
          <a:prstGeom prst="wedgeRoundRectCallout">
            <a:avLst>
              <a:gd name="adj1" fmla="val -9722"/>
              <a:gd name="adj2" fmla="val 192014"/>
              <a:gd name="adj3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kumimoji="1" lang="zh-CN" altLang="en-US" sz="2400">
                <a:latin typeface="Times New Roman" panose="02020603050405020304" pitchFamily="18" charset="0"/>
              </a:rPr>
              <a:t>昆仑山</a:t>
            </a:r>
          </a:p>
        </p:txBody>
      </p:sp>
      <p:sp>
        <p:nvSpPr>
          <p:cNvPr id="41991" name="Freeform 7"/>
          <p:cNvSpPr>
            <a:spLocks/>
          </p:cNvSpPr>
          <p:nvPr/>
        </p:nvSpPr>
        <p:spPr bwMode="auto">
          <a:xfrm>
            <a:off x="6453188" y="1752600"/>
            <a:ext cx="1905000" cy="304800"/>
          </a:xfrm>
          <a:custGeom>
            <a:avLst/>
            <a:gdLst>
              <a:gd name="T0" fmla="*/ 0 w 1200"/>
              <a:gd name="T1" fmla="*/ 304800 h 192"/>
              <a:gd name="T2" fmla="*/ 1000125 w 1200"/>
              <a:gd name="T3" fmla="*/ 80962 h 192"/>
              <a:gd name="T4" fmla="*/ 1905000 w 1200"/>
              <a:gd name="T5" fmla="*/ 0 h 192"/>
              <a:gd name="T6" fmla="*/ 0 60000 65536"/>
              <a:gd name="T7" fmla="*/ 0 60000 65536"/>
              <a:gd name="T8" fmla="*/ 0 60000 65536"/>
              <a:gd name="T9" fmla="*/ 0 w 1200"/>
              <a:gd name="T10" fmla="*/ 0 h 192"/>
              <a:gd name="T11" fmla="*/ 1200 w 1200"/>
              <a:gd name="T12" fmla="*/ 192 h 19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200" h="192">
                <a:moveTo>
                  <a:pt x="0" y="192"/>
                </a:moveTo>
                <a:cubicBezTo>
                  <a:pt x="105" y="169"/>
                  <a:pt x="430" y="83"/>
                  <a:pt x="630" y="51"/>
                </a:cubicBezTo>
                <a:cubicBezTo>
                  <a:pt x="830" y="19"/>
                  <a:pt x="1081" y="11"/>
                  <a:pt x="1200" y="0"/>
                </a:cubicBezTo>
              </a:path>
            </a:pathLst>
          </a:cu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22216" name="AutoShape 8"/>
          <p:cNvSpPr>
            <a:spLocks noChangeArrowheads="1"/>
          </p:cNvSpPr>
          <p:nvPr/>
        </p:nvSpPr>
        <p:spPr bwMode="auto">
          <a:xfrm>
            <a:off x="6986588" y="533400"/>
            <a:ext cx="1600200" cy="457200"/>
          </a:xfrm>
          <a:prstGeom prst="wedgeRoundRectCallout">
            <a:avLst>
              <a:gd name="adj1" fmla="val -12898"/>
              <a:gd name="adj2" fmla="val 230208"/>
              <a:gd name="adj3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kumimoji="1" lang="zh-CN" altLang="en-US" sz="2400">
                <a:latin typeface="Times New Roman" panose="02020603050405020304" pitchFamily="18" charset="0"/>
              </a:rPr>
              <a:t>阿尔金山</a:t>
            </a:r>
          </a:p>
        </p:txBody>
      </p:sp>
      <p:sp>
        <p:nvSpPr>
          <p:cNvPr id="222217" name="AutoShape 9"/>
          <p:cNvSpPr>
            <a:spLocks noChangeArrowheads="1"/>
          </p:cNvSpPr>
          <p:nvPr/>
        </p:nvSpPr>
        <p:spPr bwMode="auto">
          <a:xfrm>
            <a:off x="9045575" y="655638"/>
            <a:ext cx="1219200" cy="457200"/>
          </a:xfrm>
          <a:prstGeom prst="wedgeRoundRectCallout">
            <a:avLst>
              <a:gd name="adj1" fmla="val -1301"/>
              <a:gd name="adj2" fmla="val 230208"/>
              <a:gd name="adj3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kumimoji="1" lang="zh-CN" altLang="en-US" sz="2400">
                <a:latin typeface="Times New Roman" panose="02020603050405020304" pitchFamily="18" charset="0"/>
              </a:rPr>
              <a:t>祁连山</a:t>
            </a:r>
          </a:p>
        </p:txBody>
      </p:sp>
      <p:sp>
        <p:nvSpPr>
          <p:cNvPr id="41994" name="Freeform 10"/>
          <p:cNvSpPr>
            <a:spLocks/>
          </p:cNvSpPr>
          <p:nvPr/>
        </p:nvSpPr>
        <p:spPr bwMode="auto">
          <a:xfrm>
            <a:off x="8813800" y="1658938"/>
            <a:ext cx="1600200" cy="685800"/>
          </a:xfrm>
          <a:custGeom>
            <a:avLst/>
            <a:gdLst>
              <a:gd name="T0" fmla="*/ 0 w 1008"/>
              <a:gd name="T1" fmla="*/ 0 h 432"/>
              <a:gd name="T2" fmla="*/ 919163 w 1008"/>
              <a:gd name="T3" fmla="*/ 292100 h 432"/>
              <a:gd name="T4" fmla="*/ 1600200 w 1008"/>
              <a:gd name="T5" fmla="*/ 685800 h 432"/>
              <a:gd name="T6" fmla="*/ 0 60000 65536"/>
              <a:gd name="T7" fmla="*/ 0 60000 65536"/>
              <a:gd name="T8" fmla="*/ 0 60000 65536"/>
              <a:gd name="T9" fmla="*/ 0 w 1008"/>
              <a:gd name="T10" fmla="*/ 0 h 432"/>
              <a:gd name="T11" fmla="*/ 1008 w 1008"/>
              <a:gd name="T12" fmla="*/ 432 h 43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008" h="432">
                <a:moveTo>
                  <a:pt x="0" y="0"/>
                </a:moveTo>
                <a:cubicBezTo>
                  <a:pt x="96" y="31"/>
                  <a:pt x="411" y="112"/>
                  <a:pt x="579" y="184"/>
                </a:cubicBezTo>
                <a:cubicBezTo>
                  <a:pt x="747" y="256"/>
                  <a:pt x="919" y="380"/>
                  <a:pt x="1008" y="432"/>
                </a:cubicBezTo>
              </a:path>
            </a:pathLst>
          </a:cu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1995" name="Freeform 11"/>
          <p:cNvSpPr>
            <a:spLocks/>
          </p:cNvSpPr>
          <p:nvPr/>
        </p:nvSpPr>
        <p:spPr bwMode="auto">
          <a:xfrm>
            <a:off x="9785350" y="3197225"/>
            <a:ext cx="255588" cy="1739900"/>
          </a:xfrm>
          <a:custGeom>
            <a:avLst/>
            <a:gdLst>
              <a:gd name="T0" fmla="*/ 255588 w 161"/>
              <a:gd name="T1" fmla="*/ 0 h 1096"/>
              <a:gd name="T2" fmla="*/ 174625 w 161"/>
              <a:gd name="T3" fmla="*/ 619125 h 1096"/>
              <a:gd name="T4" fmla="*/ 0 w 161"/>
              <a:gd name="T5" fmla="*/ 1739900 h 1096"/>
              <a:gd name="T6" fmla="*/ 0 60000 65536"/>
              <a:gd name="T7" fmla="*/ 0 60000 65536"/>
              <a:gd name="T8" fmla="*/ 0 60000 65536"/>
              <a:gd name="T9" fmla="*/ 0 w 161"/>
              <a:gd name="T10" fmla="*/ 0 h 1096"/>
              <a:gd name="T11" fmla="*/ 161 w 161"/>
              <a:gd name="T12" fmla="*/ 1096 h 109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61" h="1096">
                <a:moveTo>
                  <a:pt x="161" y="0"/>
                </a:moveTo>
                <a:cubicBezTo>
                  <a:pt x="150" y="66"/>
                  <a:pt x="137" y="207"/>
                  <a:pt x="110" y="390"/>
                </a:cubicBezTo>
                <a:cubicBezTo>
                  <a:pt x="70" y="598"/>
                  <a:pt x="23" y="949"/>
                  <a:pt x="0" y="1096"/>
                </a:cubicBezTo>
              </a:path>
            </a:pathLst>
          </a:custGeom>
          <a:noFill/>
          <a:ln w="635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22220" name="AutoShape 12"/>
          <p:cNvSpPr>
            <a:spLocks noChangeArrowheads="1"/>
          </p:cNvSpPr>
          <p:nvPr/>
        </p:nvSpPr>
        <p:spPr bwMode="auto">
          <a:xfrm>
            <a:off x="8397875" y="3319463"/>
            <a:ext cx="1447800" cy="457200"/>
          </a:xfrm>
          <a:prstGeom prst="wedgeRoundRectCallout">
            <a:avLst>
              <a:gd name="adj1" fmla="val 54606"/>
              <a:gd name="adj2" fmla="val 134722"/>
              <a:gd name="adj3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kumimoji="1" lang="zh-CN" altLang="en-US" sz="2400">
                <a:latin typeface="Times New Roman" panose="02020603050405020304" pitchFamily="18" charset="0"/>
              </a:rPr>
              <a:t>横断山</a:t>
            </a:r>
          </a:p>
        </p:txBody>
      </p:sp>
      <p:sp>
        <p:nvSpPr>
          <p:cNvPr id="41998" name="Freeform 14"/>
          <p:cNvSpPr>
            <a:spLocks/>
          </p:cNvSpPr>
          <p:nvPr/>
        </p:nvSpPr>
        <p:spPr bwMode="auto">
          <a:xfrm>
            <a:off x="5229225" y="2959101"/>
            <a:ext cx="3600450" cy="1584325"/>
          </a:xfrm>
          <a:custGeom>
            <a:avLst/>
            <a:gdLst>
              <a:gd name="T0" fmla="*/ 0 w 1872"/>
              <a:gd name="T1" fmla="*/ 0 h 456"/>
              <a:gd name="T2" fmla="*/ 1292469 w 1872"/>
              <a:gd name="T3" fmla="*/ 1334168 h 456"/>
              <a:gd name="T4" fmla="*/ 3600450 w 1872"/>
              <a:gd name="T5" fmla="*/ 1500939 h 456"/>
              <a:gd name="T6" fmla="*/ 0 60000 65536"/>
              <a:gd name="T7" fmla="*/ 0 60000 65536"/>
              <a:gd name="T8" fmla="*/ 0 60000 65536"/>
              <a:gd name="T9" fmla="*/ 0 w 1872"/>
              <a:gd name="T10" fmla="*/ 0 h 456"/>
              <a:gd name="T11" fmla="*/ 1872 w 1872"/>
              <a:gd name="T12" fmla="*/ 456 h 4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872" h="456">
                <a:moveTo>
                  <a:pt x="0" y="0"/>
                </a:moveTo>
                <a:cubicBezTo>
                  <a:pt x="180" y="156"/>
                  <a:pt x="360" y="312"/>
                  <a:pt x="672" y="384"/>
                </a:cubicBezTo>
                <a:cubicBezTo>
                  <a:pt x="984" y="456"/>
                  <a:pt x="1672" y="424"/>
                  <a:pt x="1872" y="432"/>
                </a:cubicBezTo>
              </a:path>
            </a:pathLst>
          </a:cu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22223" name="AutoShape 15"/>
          <p:cNvSpPr>
            <a:spLocks noChangeArrowheads="1"/>
          </p:cNvSpPr>
          <p:nvPr/>
        </p:nvSpPr>
        <p:spPr bwMode="auto">
          <a:xfrm>
            <a:off x="4495801" y="4724400"/>
            <a:ext cx="2447925" cy="457200"/>
          </a:xfrm>
          <a:prstGeom prst="wedgeRoundRectCallout">
            <a:avLst>
              <a:gd name="adj1" fmla="val 28468"/>
              <a:gd name="adj2" fmla="val -157292"/>
              <a:gd name="adj3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kumimoji="1" lang="zh-CN" altLang="en-US" sz="2400">
                <a:latin typeface="Times New Roman" panose="02020603050405020304" pitchFamily="18" charset="0"/>
              </a:rPr>
              <a:t>喜马拉雅山</a:t>
            </a:r>
          </a:p>
        </p:txBody>
      </p:sp>
      <p:pic>
        <p:nvPicPr>
          <p:cNvPr id="42000" name="Picture 16" descr="图文：青藏高原雪山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524001" y="2133600"/>
            <a:ext cx="3059113" cy="233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2318547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22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22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22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22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22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2214" grpId="0" animBg="1"/>
      <p:bldP spid="222216" grpId="0" animBg="1"/>
      <p:bldP spid="222217" grpId="0" animBg="1"/>
      <p:bldP spid="222220" grpId="0" animBg="1"/>
      <p:bldP spid="222223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="" xmlns:a16="http://schemas.microsoft.com/office/drawing/2014/main" id="{F2E10D8E-1E31-411C-A10B-B2B0C2D4519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 b="488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="" xmlns:a16="http://schemas.microsoft.com/office/drawing/2014/main" id="{8E6916E4-DF7A-4787-8FCA-52545ABA22C3}"/>
              </a:ext>
            </a:extLst>
          </p:cNvPr>
          <p:cNvSpPr/>
          <p:nvPr/>
        </p:nvSpPr>
        <p:spPr>
          <a:xfrm>
            <a:off x="325441" y="294369"/>
            <a:ext cx="11541119" cy="6269263"/>
          </a:xfrm>
          <a:prstGeom prst="roundRect">
            <a:avLst>
              <a:gd name="adj" fmla="val 2169"/>
            </a:avLst>
          </a:prstGeom>
          <a:solidFill>
            <a:srgbClr val="F0F2EE"/>
          </a:solidFill>
          <a:ln w="12700" cap="flat" cmpd="sng" algn="ctr">
            <a:noFill/>
            <a:prstDash val="solid"/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="" xmlns:a16="http://schemas.microsoft.com/office/drawing/2014/main" id="{60A2C977-F8EC-456B-810A-F13DAE9DF265}"/>
              </a:ext>
            </a:extLst>
          </p:cNvPr>
          <p:cNvGrpSpPr/>
          <p:nvPr/>
        </p:nvGrpSpPr>
        <p:grpSpPr>
          <a:xfrm>
            <a:off x="444254" y="381327"/>
            <a:ext cx="1080000" cy="576000"/>
            <a:chOff x="2581843" y="603315"/>
            <a:chExt cx="1080000" cy="576000"/>
          </a:xfrm>
        </p:grpSpPr>
        <p:cxnSp>
          <p:nvCxnSpPr>
            <p:cNvPr id="5" name="直接连接符 4">
              <a:extLst>
                <a:ext uri="{FF2B5EF4-FFF2-40B4-BE49-F238E27FC236}">
                  <a16:creationId xmlns="" xmlns:a16="http://schemas.microsoft.com/office/drawing/2014/main" id="{5DD2FA2A-64B3-4B42-8A46-5D63F3117E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96066" y="603315"/>
              <a:ext cx="0" cy="576000"/>
            </a:xfrm>
            <a:prstGeom prst="line">
              <a:avLst/>
            </a:prstGeom>
            <a:ln w="381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75000"/>
                    </a:schemeClr>
                  </a:gs>
                  <a:gs pos="3900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>
              <a:extLst>
                <a:ext uri="{FF2B5EF4-FFF2-40B4-BE49-F238E27FC236}">
                  <a16:creationId xmlns="" xmlns:a16="http://schemas.microsoft.com/office/drawing/2014/main" id="{1AF40CFC-5FCF-4C02-AE16-8B9F435D382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121843" y="227814"/>
              <a:ext cx="0" cy="1080000"/>
            </a:xfrm>
            <a:prstGeom prst="line">
              <a:avLst/>
            </a:prstGeom>
            <a:ln w="381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75000"/>
                    </a:schemeClr>
                  </a:gs>
                  <a:gs pos="3900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文本框 1">
            <a:extLst>
              <a:ext uri="{FF2B5EF4-FFF2-40B4-BE49-F238E27FC236}">
                <a16:creationId xmlns="" xmlns:a16="http://schemas.microsoft.com/office/drawing/2014/main" id="{CE0ED4AE-A646-409A-A36A-41CE9495C19D}"/>
              </a:ext>
            </a:extLst>
          </p:cNvPr>
          <p:cNvSpPr txBox="1"/>
          <p:nvPr/>
        </p:nvSpPr>
        <p:spPr>
          <a:xfrm>
            <a:off x="917445" y="578586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青藏高原</a:t>
            </a:r>
          </a:p>
        </p:txBody>
      </p:sp>
      <p:sp>
        <p:nvSpPr>
          <p:cNvPr id="12" name="矩形 1">
            <a:extLst>
              <a:ext uri="{FF2B5EF4-FFF2-40B4-BE49-F238E27FC236}">
                <a16:creationId xmlns="" xmlns:a16="http://schemas.microsoft.com/office/drawing/2014/main" id="{0D9555E6-BF29-48E2-B197-ABD9C98026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4254" y="1250969"/>
            <a:ext cx="10043859" cy="541071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eaLnBrk="0" hangingPunct="0">
              <a:tabLst>
                <a:tab pos="3200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tabLst>
                <a:tab pos="3200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tabLst>
                <a:tab pos="3200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tabLst>
                <a:tab pos="3200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tabLst>
                <a:tab pos="3200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tabLst>
                <a:tab pos="3200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tabLst>
                <a:tab pos="3200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tabLst>
                <a:tab pos="3200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tabLst>
                <a:tab pos="3200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just" defTabSz="91440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>
                <a:tab pos="3200400" algn="l"/>
              </a:tabLst>
              <a:defRPr/>
            </a:pPr>
            <a:r>
              <a:rPr kumimoji="0" lang="zh-CN" altLang="en-US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位置与范围：</a:t>
            </a:r>
            <a:endParaRPr kumimoji="0" lang="en-US" altLang="zh-CN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just" defTabSz="91440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>
                <a:tab pos="3200400" algn="l"/>
              </a:tabLst>
              <a:defRPr/>
            </a:pPr>
            <a:endParaRPr kumimoji="0" lang="en-US" altLang="zh-CN" i="0" u="none" strike="noStrike" kern="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just" defTabSz="91440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>
                <a:tab pos="3200400" algn="l"/>
              </a:tabLst>
              <a:defRPr/>
            </a:pPr>
            <a:endParaRPr lang="en-US" altLang="zh-CN" kern="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just" defTabSz="91440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>
                <a:tab pos="3200400" algn="l"/>
              </a:tabLst>
              <a:defRPr/>
            </a:pPr>
            <a:r>
              <a:rPr kumimoji="0" lang="zh-CN" altLang="en-US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青海</a:t>
            </a:r>
            <a:r>
              <a:rPr kumimoji="0" lang="zh-CN" altLang="en-US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kumimoji="0" lang="zh-CN" altLang="en-US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西藏</a:t>
            </a:r>
            <a:endParaRPr kumimoji="0" lang="en-US" altLang="zh-CN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just" defTabSz="91440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>
                <a:tab pos="3200400" algn="l"/>
              </a:tabLst>
              <a:defRPr/>
            </a:pPr>
            <a:r>
              <a:rPr kumimoji="0" lang="zh-CN" altLang="en-US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自然地理特征：</a:t>
            </a:r>
            <a:endParaRPr kumimoji="0" lang="en-US" altLang="zh-CN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just" defTabSz="91440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>
                <a:tab pos="3200400" algn="l"/>
              </a:tabLst>
              <a:defRPr/>
            </a:pPr>
            <a:r>
              <a:rPr kumimoji="0" lang="zh-CN" altLang="en-US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世界上海拔最高的高原；</a:t>
            </a:r>
            <a:endParaRPr kumimoji="0" lang="en-US" altLang="zh-CN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just" defTabSz="91440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>
                <a:tab pos="3200400" algn="l"/>
              </a:tabLst>
              <a:defRPr/>
            </a:pPr>
            <a:r>
              <a:rPr kumimoji="0" lang="zh-CN" altLang="en-US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平均海拔</a:t>
            </a:r>
            <a:r>
              <a:rPr kumimoji="0" lang="en-US" altLang="zh-CN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4000 m</a:t>
            </a:r>
            <a:r>
              <a:rPr kumimoji="0" lang="zh-CN" altLang="en-US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以上；</a:t>
            </a:r>
            <a:endParaRPr kumimoji="0" lang="en-US" altLang="zh-CN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just" defTabSz="91440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>
                <a:tab pos="3200400" algn="l"/>
              </a:tabLst>
              <a:defRPr/>
            </a:pPr>
            <a:r>
              <a:rPr kumimoji="0" lang="zh-CN" altLang="en-US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边缘和内部分布着高大山脉；</a:t>
            </a:r>
            <a:endParaRPr kumimoji="0" lang="en-US" altLang="zh-CN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just" defTabSz="91440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>
                <a:tab pos="3200400" algn="l"/>
              </a:tabLst>
              <a:defRPr/>
            </a:pPr>
            <a:r>
              <a:rPr kumimoji="0" lang="zh-CN" altLang="en-US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雪山连绵，冰川广布；</a:t>
            </a:r>
            <a:endParaRPr kumimoji="0" lang="en-US" altLang="zh-CN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just" defTabSz="91440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>
                <a:tab pos="3200400" algn="l"/>
              </a:tabLst>
              <a:defRPr/>
            </a:pPr>
            <a:r>
              <a:rPr kumimoji="0" lang="zh-CN" altLang="en-US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内部山脉相对高度不大</a:t>
            </a:r>
            <a:endParaRPr kumimoji="0" lang="en-US" altLang="zh-CN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just" defTabSz="91440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>
                <a:tab pos="3200400" algn="l"/>
              </a:tabLst>
              <a:defRPr/>
            </a:pPr>
            <a:r>
              <a:rPr kumimoji="0" lang="zh-CN" altLang="en-US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人文地理特征：</a:t>
            </a:r>
            <a:endParaRPr kumimoji="0" lang="en-US" altLang="zh-CN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just" defTabSz="91440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>
                <a:tab pos="3200400" algn="l"/>
              </a:tabLst>
              <a:defRPr/>
            </a:pPr>
            <a:r>
              <a:rPr kumimoji="0" lang="zh-CN" altLang="en-US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以畜牧业为主；种植业分布于雅鲁藏布江　　谷地和湟水谷地；人口稀少</a:t>
            </a:r>
            <a:endParaRPr kumimoji="0" lang="en-US" altLang="zh-CN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3" name="Picture 21" descr="J:\素材\第四节 青藏地区\素材\P26 青藏地区图 [转换].jpg">
            <a:extLst>
              <a:ext uri="{FF2B5EF4-FFF2-40B4-BE49-F238E27FC236}">
                <a16:creationId xmlns="" xmlns:a16="http://schemas.microsoft.com/office/drawing/2014/main" id="{6616DE42-A374-42FB-872B-49CA8908AA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405255" y="838200"/>
            <a:ext cx="6454633" cy="4417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2" name="Group 17"/>
          <p:cNvGrpSpPr>
            <a:grpSpLocks/>
          </p:cNvGrpSpPr>
          <p:nvPr/>
        </p:nvGrpSpPr>
        <p:grpSpPr bwMode="auto">
          <a:xfrm>
            <a:off x="2222315" y="1134565"/>
            <a:ext cx="2857500" cy="1673225"/>
            <a:chOff x="420" y="2978"/>
            <a:chExt cx="1800" cy="1054"/>
          </a:xfrm>
        </p:grpSpPr>
        <p:sp>
          <p:nvSpPr>
            <p:cNvPr id="33" name="Line 18"/>
            <p:cNvSpPr>
              <a:spLocks noChangeShapeType="1"/>
            </p:cNvSpPr>
            <p:nvPr/>
          </p:nvSpPr>
          <p:spPr bwMode="auto">
            <a:xfrm>
              <a:off x="996" y="3406"/>
              <a:ext cx="1164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4" name="Line 19"/>
            <p:cNvSpPr>
              <a:spLocks noChangeShapeType="1"/>
            </p:cNvSpPr>
            <p:nvPr/>
          </p:nvSpPr>
          <p:spPr bwMode="auto">
            <a:xfrm>
              <a:off x="1296" y="3226"/>
              <a:ext cx="0" cy="80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" name="Text Box 20"/>
            <p:cNvSpPr txBox="1">
              <a:spLocks noChangeArrowheads="1"/>
            </p:cNvSpPr>
            <p:nvPr/>
          </p:nvSpPr>
          <p:spPr bwMode="auto">
            <a:xfrm>
              <a:off x="420" y="3274"/>
              <a:ext cx="553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en-US" altLang="zh-CN" sz="2000">
                  <a:latin typeface="Times New Roman" panose="02020603050405020304" pitchFamily="18" charset="0"/>
                </a:rPr>
                <a:t>40°N</a:t>
              </a:r>
            </a:p>
          </p:txBody>
        </p:sp>
        <p:sp>
          <p:nvSpPr>
            <p:cNvPr id="36" name="Text Box 21"/>
            <p:cNvSpPr txBox="1">
              <a:spLocks noChangeArrowheads="1"/>
            </p:cNvSpPr>
            <p:nvPr/>
          </p:nvSpPr>
          <p:spPr bwMode="auto">
            <a:xfrm>
              <a:off x="1596" y="2978"/>
              <a:ext cx="624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en-US" altLang="zh-CN" sz="2000">
                  <a:latin typeface="Times New Roman" panose="02020603050405020304" pitchFamily="18" charset="0"/>
                </a:rPr>
                <a:t>100°E</a:t>
              </a:r>
            </a:p>
          </p:txBody>
        </p:sp>
        <p:sp>
          <p:nvSpPr>
            <p:cNvPr id="37" name="Line 22"/>
            <p:cNvSpPr>
              <a:spLocks noChangeShapeType="1"/>
            </p:cNvSpPr>
            <p:nvPr/>
          </p:nvSpPr>
          <p:spPr bwMode="auto">
            <a:xfrm>
              <a:off x="1008" y="3744"/>
              <a:ext cx="115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" name="Line 23"/>
            <p:cNvSpPr>
              <a:spLocks noChangeShapeType="1"/>
            </p:cNvSpPr>
            <p:nvPr/>
          </p:nvSpPr>
          <p:spPr bwMode="auto">
            <a:xfrm>
              <a:off x="1824" y="3238"/>
              <a:ext cx="0" cy="79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9" name="Text Box 24"/>
            <p:cNvSpPr txBox="1">
              <a:spLocks noChangeArrowheads="1"/>
            </p:cNvSpPr>
            <p:nvPr/>
          </p:nvSpPr>
          <p:spPr bwMode="auto">
            <a:xfrm>
              <a:off x="1035" y="2986"/>
              <a:ext cx="544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en-US" altLang="zh-CN" sz="2000">
                  <a:latin typeface="Times New Roman" panose="02020603050405020304" pitchFamily="18" charset="0"/>
                </a:rPr>
                <a:t>80°E</a:t>
              </a:r>
            </a:p>
          </p:txBody>
        </p:sp>
        <p:sp>
          <p:nvSpPr>
            <p:cNvPr id="40" name="Text Box 25"/>
            <p:cNvSpPr txBox="1">
              <a:spLocks noChangeArrowheads="1"/>
            </p:cNvSpPr>
            <p:nvPr/>
          </p:nvSpPr>
          <p:spPr bwMode="auto">
            <a:xfrm>
              <a:off x="444" y="3622"/>
              <a:ext cx="553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en-US" altLang="zh-CN" sz="2000">
                  <a:latin typeface="Times New Roman" panose="02020603050405020304" pitchFamily="18" charset="0"/>
                </a:rPr>
                <a:t>30°N</a:t>
              </a:r>
            </a:p>
          </p:txBody>
        </p:sp>
      </p:grpSp>
      <p:grpSp>
        <p:nvGrpSpPr>
          <p:cNvPr id="41" name="组合 40">
            <a:extLst>
              <a:ext uri="{FF2B5EF4-FFF2-40B4-BE49-F238E27FC236}">
                <a16:creationId xmlns="" xmlns:a16="http://schemas.microsoft.com/office/drawing/2014/main" id="{2141831C-6CD1-4F00-816D-972F1F3A0378}"/>
              </a:ext>
            </a:extLst>
          </p:cNvPr>
          <p:cNvGrpSpPr/>
          <p:nvPr/>
        </p:nvGrpSpPr>
        <p:grpSpPr>
          <a:xfrm rot="10800000">
            <a:off x="1955908" y="688613"/>
            <a:ext cx="1080000" cy="576000"/>
            <a:chOff x="2581843" y="603315"/>
            <a:chExt cx="1080000" cy="576000"/>
          </a:xfrm>
        </p:grpSpPr>
        <p:cxnSp>
          <p:nvCxnSpPr>
            <p:cNvPr id="42" name="直接连接符 41">
              <a:extLst>
                <a:ext uri="{FF2B5EF4-FFF2-40B4-BE49-F238E27FC236}">
                  <a16:creationId xmlns="" xmlns:a16="http://schemas.microsoft.com/office/drawing/2014/main" id="{B667E65C-1F8E-40E9-8C58-BA579FB1FA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96066" y="603315"/>
              <a:ext cx="0" cy="576000"/>
            </a:xfrm>
            <a:prstGeom prst="line">
              <a:avLst/>
            </a:prstGeom>
            <a:ln w="381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75000"/>
                    </a:schemeClr>
                  </a:gs>
                  <a:gs pos="3900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>
              <a:extLst>
                <a:ext uri="{FF2B5EF4-FFF2-40B4-BE49-F238E27FC236}">
                  <a16:creationId xmlns="" xmlns:a16="http://schemas.microsoft.com/office/drawing/2014/main" id="{370F5EAF-914D-4D5A-BD29-F1FB4118185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121843" y="227814"/>
              <a:ext cx="0" cy="1080000"/>
            </a:xfrm>
            <a:prstGeom prst="line">
              <a:avLst/>
            </a:prstGeom>
            <a:ln w="381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75000"/>
                    </a:schemeClr>
                  </a:gs>
                  <a:gs pos="3900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xmlns="" val="39698107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ChangeArrowheads="1"/>
          </p:cNvSpPr>
          <p:nvPr/>
        </p:nvSpPr>
        <p:spPr bwMode="auto">
          <a:xfrm>
            <a:off x="1919288" y="404813"/>
            <a:ext cx="4824412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600">
                <a:latin typeface="Times New Roman" panose="02020603050405020304" pitchFamily="18" charset="0"/>
                <a:ea typeface="黑体" panose="02010609060101010101" pitchFamily="49" charset="-122"/>
              </a:rPr>
              <a:t>四大高原</a:t>
            </a:r>
          </a:p>
        </p:txBody>
      </p:sp>
      <p:sp>
        <p:nvSpPr>
          <p:cNvPr id="44035" name="Rectangle 3"/>
          <p:cNvSpPr>
            <a:spLocks noChangeArrowheads="1"/>
          </p:cNvSpPr>
          <p:nvPr/>
        </p:nvSpPr>
        <p:spPr bwMode="auto">
          <a:xfrm>
            <a:off x="1524000" y="1143000"/>
            <a:ext cx="4679950" cy="725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  <a:spcBef>
                <a:spcPct val="50000"/>
              </a:spcBef>
            </a:pPr>
            <a:r>
              <a:rPr kumimoji="1" lang="zh-CN" altLang="en-US" sz="3200">
                <a:solidFill>
                  <a:srgbClr val="0000FF"/>
                </a:solidFill>
                <a:latin typeface="Times New Roman" panose="02020603050405020304" pitchFamily="18" charset="0"/>
              </a:rPr>
              <a:t>（</a:t>
            </a:r>
            <a:r>
              <a:rPr kumimoji="1" lang="en-US" altLang="zh-CN" sz="3200">
                <a:solidFill>
                  <a:srgbClr val="0000FF"/>
                </a:solidFill>
                <a:latin typeface="Times New Roman" panose="02020603050405020304" pitchFamily="18" charset="0"/>
              </a:rPr>
              <a:t>2</a:t>
            </a:r>
            <a:r>
              <a:rPr kumimoji="1" lang="zh-CN" altLang="en-US" sz="3200">
                <a:solidFill>
                  <a:srgbClr val="0000FF"/>
                </a:solidFill>
                <a:latin typeface="Times New Roman" panose="02020603050405020304" pitchFamily="18" charset="0"/>
              </a:rPr>
              <a:t>）内蒙古高原</a:t>
            </a:r>
          </a:p>
        </p:txBody>
      </p:sp>
      <p:pic>
        <p:nvPicPr>
          <p:cNvPr id="44036" name="Picture 4" descr="图片1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676401" y="2514601"/>
            <a:ext cx="6048375" cy="3743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4261" name="AutoShape 5"/>
          <p:cNvSpPr>
            <a:spLocks noChangeArrowheads="1"/>
          </p:cNvSpPr>
          <p:nvPr/>
        </p:nvSpPr>
        <p:spPr bwMode="auto">
          <a:xfrm>
            <a:off x="3260725" y="3738563"/>
            <a:ext cx="1219200" cy="457200"/>
          </a:xfrm>
          <a:prstGeom prst="wedgeRoundRectCallout">
            <a:avLst>
              <a:gd name="adj1" fmla="val 3125"/>
              <a:gd name="adj2" fmla="val 228472"/>
              <a:gd name="adj3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kumimoji="1" lang="zh-CN" altLang="en-US" sz="2400">
                <a:solidFill>
                  <a:srgbClr val="0000CC"/>
                </a:solidFill>
                <a:latin typeface="Times New Roman" panose="02020603050405020304" pitchFamily="18" charset="0"/>
              </a:rPr>
              <a:t>国境</a:t>
            </a:r>
          </a:p>
        </p:txBody>
      </p:sp>
      <p:sp>
        <p:nvSpPr>
          <p:cNvPr id="44038" name="Freeform 6"/>
          <p:cNvSpPr>
            <a:spLocks/>
          </p:cNvSpPr>
          <p:nvPr/>
        </p:nvSpPr>
        <p:spPr bwMode="auto">
          <a:xfrm>
            <a:off x="2763839" y="3938588"/>
            <a:ext cx="2859087" cy="1149350"/>
          </a:xfrm>
          <a:custGeom>
            <a:avLst/>
            <a:gdLst>
              <a:gd name="T0" fmla="*/ 0 w 1801"/>
              <a:gd name="T1" fmla="*/ 1008063 h 724"/>
              <a:gd name="T2" fmla="*/ 981075 w 1801"/>
              <a:gd name="T3" fmla="*/ 1116013 h 724"/>
              <a:gd name="T4" fmla="*/ 1949450 w 1801"/>
              <a:gd name="T5" fmla="*/ 806450 h 724"/>
              <a:gd name="T6" fmla="*/ 2859087 w 1801"/>
              <a:gd name="T7" fmla="*/ 0 h 724"/>
              <a:gd name="T8" fmla="*/ 0 60000 65536"/>
              <a:gd name="T9" fmla="*/ 0 60000 65536"/>
              <a:gd name="T10" fmla="*/ 0 60000 65536"/>
              <a:gd name="T11" fmla="*/ 0 60000 65536"/>
              <a:gd name="T12" fmla="*/ 0 w 1801"/>
              <a:gd name="T13" fmla="*/ 0 h 724"/>
              <a:gd name="T14" fmla="*/ 1801 w 1801"/>
              <a:gd name="T15" fmla="*/ 724 h 72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01" h="724">
                <a:moveTo>
                  <a:pt x="0" y="635"/>
                </a:moveTo>
                <a:cubicBezTo>
                  <a:pt x="103" y="646"/>
                  <a:pt x="413" y="724"/>
                  <a:pt x="618" y="703"/>
                </a:cubicBezTo>
                <a:cubicBezTo>
                  <a:pt x="823" y="682"/>
                  <a:pt x="1031" y="625"/>
                  <a:pt x="1228" y="508"/>
                </a:cubicBezTo>
                <a:cubicBezTo>
                  <a:pt x="1468" y="396"/>
                  <a:pt x="1682" y="106"/>
                  <a:pt x="1801" y="0"/>
                </a:cubicBezTo>
              </a:path>
            </a:pathLst>
          </a:cu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4039" name="Freeform 7"/>
          <p:cNvSpPr>
            <a:spLocks/>
          </p:cNvSpPr>
          <p:nvPr/>
        </p:nvSpPr>
        <p:spPr bwMode="auto">
          <a:xfrm rot="-151567">
            <a:off x="6284914" y="2730500"/>
            <a:ext cx="288925" cy="1727200"/>
          </a:xfrm>
          <a:custGeom>
            <a:avLst/>
            <a:gdLst>
              <a:gd name="T0" fmla="*/ 288925 w 161"/>
              <a:gd name="T1" fmla="*/ 0 h 1096"/>
              <a:gd name="T2" fmla="*/ 197402 w 161"/>
              <a:gd name="T3" fmla="*/ 614606 h 1096"/>
              <a:gd name="T4" fmla="*/ 0 w 161"/>
              <a:gd name="T5" fmla="*/ 1727200 h 1096"/>
              <a:gd name="T6" fmla="*/ 0 60000 65536"/>
              <a:gd name="T7" fmla="*/ 0 60000 65536"/>
              <a:gd name="T8" fmla="*/ 0 60000 65536"/>
              <a:gd name="T9" fmla="*/ 0 w 161"/>
              <a:gd name="T10" fmla="*/ 0 h 1096"/>
              <a:gd name="T11" fmla="*/ 161 w 161"/>
              <a:gd name="T12" fmla="*/ 1096 h 109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61" h="1096">
                <a:moveTo>
                  <a:pt x="161" y="0"/>
                </a:moveTo>
                <a:cubicBezTo>
                  <a:pt x="150" y="66"/>
                  <a:pt x="137" y="207"/>
                  <a:pt x="110" y="390"/>
                </a:cubicBezTo>
                <a:cubicBezTo>
                  <a:pt x="70" y="598"/>
                  <a:pt x="23" y="949"/>
                  <a:pt x="0" y="1096"/>
                </a:cubicBezTo>
              </a:path>
            </a:pathLst>
          </a:custGeom>
          <a:noFill/>
          <a:ln w="571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24264" name="AutoShape 8"/>
          <p:cNvSpPr>
            <a:spLocks noChangeArrowheads="1"/>
          </p:cNvSpPr>
          <p:nvPr/>
        </p:nvSpPr>
        <p:spPr bwMode="auto">
          <a:xfrm>
            <a:off x="4556125" y="2557463"/>
            <a:ext cx="1676400" cy="457200"/>
          </a:xfrm>
          <a:prstGeom prst="wedgeRoundRectCallout">
            <a:avLst>
              <a:gd name="adj1" fmla="val 65245"/>
              <a:gd name="adj2" fmla="val 200347"/>
              <a:gd name="adj3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kumimoji="1" lang="zh-CN" altLang="en-US" sz="2400">
                <a:solidFill>
                  <a:srgbClr val="0000CC"/>
                </a:solidFill>
                <a:latin typeface="Times New Roman" panose="02020603050405020304" pitchFamily="18" charset="0"/>
              </a:rPr>
              <a:t>大兴安岭</a:t>
            </a:r>
          </a:p>
        </p:txBody>
      </p:sp>
      <p:sp>
        <p:nvSpPr>
          <p:cNvPr id="44041" name="Freeform 9"/>
          <p:cNvSpPr>
            <a:spLocks/>
          </p:cNvSpPr>
          <p:nvPr/>
        </p:nvSpPr>
        <p:spPr bwMode="auto">
          <a:xfrm flipV="1">
            <a:off x="2176463" y="5394325"/>
            <a:ext cx="1371600" cy="762000"/>
          </a:xfrm>
          <a:custGeom>
            <a:avLst/>
            <a:gdLst>
              <a:gd name="T0" fmla="*/ 1371600 w 161"/>
              <a:gd name="T1" fmla="*/ 0 h 1096"/>
              <a:gd name="T2" fmla="*/ 937118 w 161"/>
              <a:gd name="T3" fmla="*/ 271150 h 1096"/>
              <a:gd name="T4" fmla="*/ 0 w 161"/>
              <a:gd name="T5" fmla="*/ 762000 h 1096"/>
              <a:gd name="T6" fmla="*/ 0 60000 65536"/>
              <a:gd name="T7" fmla="*/ 0 60000 65536"/>
              <a:gd name="T8" fmla="*/ 0 60000 65536"/>
              <a:gd name="T9" fmla="*/ 0 w 161"/>
              <a:gd name="T10" fmla="*/ 0 h 1096"/>
              <a:gd name="T11" fmla="*/ 161 w 161"/>
              <a:gd name="T12" fmla="*/ 1096 h 109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61" h="1096">
                <a:moveTo>
                  <a:pt x="161" y="0"/>
                </a:moveTo>
                <a:cubicBezTo>
                  <a:pt x="150" y="66"/>
                  <a:pt x="137" y="207"/>
                  <a:pt x="110" y="390"/>
                </a:cubicBezTo>
                <a:cubicBezTo>
                  <a:pt x="70" y="598"/>
                  <a:pt x="23" y="949"/>
                  <a:pt x="0" y="1096"/>
                </a:cubicBezTo>
              </a:path>
            </a:pathLst>
          </a:custGeom>
          <a:noFill/>
          <a:ln w="571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24266" name="AutoShape 10"/>
          <p:cNvSpPr>
            <a:spLocks noChangeArrowheads="1"/>
          </p:cNvSpPr>
          <p:nvPr/>
        </p:nvSpPr>
        <p:spPr bwMode="auto">
          <a:xfrm>
            <a:off x="1892300" y="6402388"/>
            <a:ext cx="1295400" cy="457200"/>
          </a:xfrm>
          <a:prstGeom prst="wedgeRoundRectCallout">
            <a:avLst>
              <a:gd name="adj1" fmla="val 19606"/>
              <a:gd name="adj2" fmla="val -212500"/>
              <a:gd name="adj3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kumimoji="1" lang="zh-CN" altLang="en-US" sz="2400">
                <a:solidFill>
                  <a:srgbClr val="0000CC"/>
                </a:solidFill>
                <a:latin typeface="Times New Roman" panose="02020603050405020304" pitchFamily="18" charset="0"/>
              </a:rPr>
              <a:t>祁连山</a:t>
            </a:r>
          </a:p>
        </p:txBody>
      </p:sp>
      <p:sp>
        <p:nvSpPr>
          <p:cNvPr id="224267" name="AutoShape 11"/>
          <p:cNvSpPr>
            <a:spLocks noChangeArrowheads="1"/>
          </p:cNvSpPr>
          <p:nvPr/>
        </p:nvSpPr>
        <p:spPr bwMode="auto">
          <a:xfrm>
            <a:off x="4197350" y="6257925"/>
            <a:ext cx="1295400" cy="457200"/>
          </a:xfrm>
          <a:prstGeom prst="wedgeRoundRectCallout">
            <a:avLst>
              <a:gd name="adj1" fmla="val 15319"/>
              <a:gd name="adj2" fmla="val -192014"/>
              <a:gd name="adj3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kumimoji="1" lang="zh-CN" altLang="en-US" sz="2400">
                <a:solidFill>
                  <a:srgbClr val="0000CC"/>
                </a:solidFill>
                <a:latin typeface="Times New Roman" panose="02020603050405020304" pitchFamily="18" charset="0"/>
              </a:rPr>
              <a:t>长城</a:t>
            </a:r>
          </a:p>
        </p:txBody>
      </p:sp>
      <p:sp>
        <p:nvSpPr>
          <p:cNvPr id="44044" name="Freeform 12"/>
          <p:cNvSpPr>
            <a:spLocks/>
          </p:cNvSpPr>
          <p:nvPr/>
        </p:nvSpPr>
        <p:spPr bwMode="auto">
          <a:xfrm rot="-781335">
            <a:off x="4052889" y="5335588"/>
            <a:ext cx="2041525" cy="392112"/>
          </a:xfrm>
          <a:custGeom>
            <a:avLst/>
            <a:gdLst>
              <a:gd name="T0" fmla="*/ 2041525 w 161"/>
              <a:gd name="T1" fmla="*/ 0 h 1096"/>
              <a:gd name="T2" fmla="*/ 1394831 w 161"/>
              <a:gd name="T3" fmla="*/ 139529 h 1096"/>
              <a:gd name="T4" fmla="*/ 0 w 161"/>
              <a:gd name="T5" fmla="*/ 392112 h 1096"/>
              <a:gd name="T6" fmla="*/ 0 60000 65536"/>
              <a:gd name="T7" fmla="*/ 0 60000 65536"/>
              <a:gd name="T8" fmla="*/ 0 60000 65536"/>
              <a:gd name="T9" fmla="*/ 0 w 161"/>
              <a:gd name="T10" fmla="*/ 0 h 1096"/>
              <a:gd name="T11" fmla="*/ 161 w 161"/>
              <a:gd name="T12" fmla="*/ 1096 h 109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61" h="1096">
                <a:moveTo>
                  <a:pt x="161" y="0"/>
                </a:moveTo>
                <a:cubicBezTo>
                  <a:pt x="150" y="66"/>
                  <a:pt x="137" y="207"/>
                  <a:pt x="110" y="390"/>
                </a:cubicBezTo>
                <a:cubicBezTo>
                  <a:pt x="70" y="598"/>
                  <a:pt x="23" y="949"/>
                  <a:pt x="0" y="1096"/>
                </a:cubicBezTo>
              </a:path>
            </a:pathLst>
          </a:custGeom>
          <a:noFill/>
          <a:ln w="571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pic>
        <p:nvPicPr>
          <p:cNvPr id="44045" name="Picture 13" descr="img2006625928212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175500" y="0"/>
            <a:ext cx="3492500" cy="2292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1228281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24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24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24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4261" grpId="0" animBg="1"/>
      <p:bldP spid="224264" grpId="0" animBg="1"/>
      <p:bldP spid="224266" grpId="0" animBg="1"/>
      <p:bldP spid="22426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文本框 10"/>
          <p:cNvSpPr/>
          <p:nvPr>
            <p:custDataLst>
              <p:tags r:id="rId1"/>
            </p:custDataLst>
          </p:nvPr>
        </p:nvSpPr>
        <p:spPr>
          <a:xfrm>
            <a:off x="205740" y="2153513"/>
            <a:ext cx="5463540" cy="2677656"/>
          </a:xfrm>
          <a:prstGeom prst="rect">
            <a:avLst/>
          </a:prstGeom>
          <a:noFill/>
          <a:ln>
            <a:noFill/>
            <a:miter lim="800000"/>
          </a:ln>
        </p:spPr>
        <p:txBody>
          <a:bodyPr wrap="square">
            <a:spAutoFit/>
          </a:bodyPr>
          <a:lstStyle>
            <a:lvl1pPr marL="257175" indent="-257175" defTabSz="6858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defTabSz="6858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defTabSz="6858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defTabSz="6858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defTabSz="6858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defTabSz="6858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defTabSz="6858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defTabSz="6858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defTabSz="6858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800" dirty="0">
                <a:solidFill>
                  <a:srgbClr val="000000"/>
                </a:solidFill>
                <a:ea typeface="微软雅黑" panose="020B0503020204020204" pitchFamily="34" charset="-122"/>
              </a:rPr>
              <a:t>山地约占全国陆地面积的</a:t>
            </a:r>
            <a:r>
              <a:rPr lang="en-US" altLang="zh-CN" sz="2800" dirty="0">
                <a:solidFill>
                  <a:srgbClr val="000000"/>
                </a:solidFill>
                <a:ea typeface="微软雅黑" panose="020B0503020204020204" pitchFamily="34" charset="-122"/>
              </a:rPr>
              <a:t>1/3</a:t>
            </a:r>
            <a:r>
              <a:rPr lang="zh-CN" altLang="en-US" sz="2800" dirty="0">
                <a:solidFill>
                  <a:srgbClr val="000000"/>
                </a:solidFill>
                <a:ea typeface="微软雅黑" panose="020B0503020204020204" pitchFamily="34" charset="-122"/>
              </a:rPr>
              <a:t>。</a:t>
            </a:r>
            <a:endParaRPr lang="en-US" altLang="zh-CN" sz="2800" dirty="0">
              <a:solidFill>
                <a:srgbClr val="000000"/>
              </a:solidFill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800" dirty="0">
                <a:solidFill>
                  <a:srgbClr val="000000"/>
                </a:solidFill>
                <a:ea typeface="微软雅黑" panose="020B0503020204020204" pitchFamily="34" charset="-122"/>
              </a:rPr>
              <a:t>习惯上，人们把山地、丘陵、崎岖的高原统称为山区，</a:t>
            </a:r>
            <a:r>
              <a:rPr lang="zh-CN" altLang="en-US" sz="2800" dirty="0">
                <a:solidFill>
                  <a:srgbClr val="0070C0"/>
                </a:solidFill>
                <a:ea typeface="微软雅黑" panose="020B0503020204020204" pitchFamily="34" charset="-122"/>
              </a:rPr>
              <a:t>山区面积约占全国陆地面积的</a:t>
            </a:r>
            <a:r>
              <a:rPr lang="en-US" altLang="zh-CN" sz="2800" dirty="0">
                <a:solidFill>
                  <a:srgbClr val="0070C0"/>
                </a:solidFill>
                <a:ea typeface="微软雅黑" panose="020B0503020204020204" pitchFamily="34" charset="-122"/>
              </a:rPr>
              <a:t>2/3</a:t>
            </a:r>
            <a:endParaRPr lang="zh-CN" altLang="en-US" sz="2800" dirty="0">
              <a:solidFill>
                <a:srgbClr val="000000"/>
              </a:solidFill>
              <a:ea typeface="微软雅黑" panose="020B0503020204020204" pitchFamily="34" charset="-122"/>
            </a:endParaRPr>
          </a:p>
        </p:txBody>
      </p:sp>
      <p:pic>
        <p:nvPicPr>
          <p:cNvPr id="99331" name="Picture 1039" descr="3-1-10地形类型比重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507502" y="1279526"/>
            <a:ext cx="5262132" cy="52302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9334" name="文本框 5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654892" y="1279526"/>
            <a:ext cx="551946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6858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defTabSz="6858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defTabSz="6858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defTabSz="6858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defTabSz="6858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defTabSz="6858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defTabSz="6858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defTabSz="6858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defTabSz="6858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 sz="3200" b="1" dirty="0" smtClean="0">
                <a:solidFill>
                  <a:srgbClr val="0070C0"/>
                </a:solidFill>
                <a:ea typeface="微软雅黑" panose="020B0503020204020204" pitchFamily="34" charset="-122"/>
              </a:rPr>
              <a:t>地形</a:t>
            </a:r>
            <a:r>
              <a:rPr lang="zh-CN" altLang="en-US" sz="3200" b="1" dirty="0">
                <a:solidFill>
                  <a:srgbClr val="0070C0"/>
                </a:solidFill>
                <a:ea typeface="微软雅黑" panose="020B0503020204020204" pitchFamily="34" charset="-122"/>
              </a:rPr>
              <a:t>复杂多样，山区面积广大</a:t>
            </a:r>
          </a:p>
        </p:txBody>
      </p:sp>
      <p:sp>
        <p:nvSpPr>
          <p:cNvPr id="75783" name="文本框 8"/>
          <p:cNvSpPr/>
          <p:nvPr>
            <p:custDataLst>
              <p:tags r:id="rId4"/>
            </p:custDataLst>
          </p:nvPr>
        </p:nvSpPr>
        <p:spPr>
          <a:xfrm>
            <a:off x="120497" y="1298724"/>
            <a:ext cx="1624163" cy="584775"/>
          </a:xfrm>
          <a:prstGeom prst="rect">
            <a:avLst/>
          </a:prstGeom>
          <a:noFill/>
          <a:ln>
            <a:noFill/>
            <a:miter lim="800000"/>
          </a:ln>
        </p:spPr>
        <p:txBody>
          <a:bodyPr wrap="none">
            <a:spAutoFit/>
          </a:bodyPr>
          <a:lstStyle/>
          <a:p>
            <a:pPr algn="ctr"/>
            <a:r>
              <a:rPr lang="zh-CN" altLang="en-US" sz="3200" b="1" dirty="0" smtClean="0">
                <a:solidFill>
                  <a:srgbClr val="FF0000"/>
                </a:solidFill>
                <a:ea typeface="微软雅黑" panose="020B0503020204020204" pitchFamily="34" charset="-122"/>
              </a:rPr>
              <a:t>特点</a:t>
            </a:r>
            <a:r>
              <a:rPr lang="en-US" altLang="zh-CN" sz="3200" b="1" dirty="0">
                <a:solidFill>
                  <a:srgbClr val="FF0000"/>
                </a:solidFill>
                <a:ea typeface="微软雅黑" panose="020B0503020204020204" pitchFamily="34" charset="-122"/>
              </a:rPr>
              <a:t>1</a:t>
            </a:r>
            <a:r>
              <a:rPr lang="zh-CN" altLang="en-US" sz="3200" b="1" dirty="0" smtClean="0">
                <a:solidFill>
                  <a:srgbClr val="FF0000"/>
                </a:solidFill>
                <a:ea typeface="微软雅黑" panose="020B0503020204020204" pitchFamily="34" charset="-122"/>
              </a:rPr>
              <a:t>：</a:t>
            </a:r>
            <a:endParaRPr lang="zh-CN" altLang="en-US" sz="3200" b="1" dirty="0">
              <a:solidFill>
                <a:srgbClr val="FF0000"/>
              </a:solidFill>
              <a:ea typeface="微软雅黑" panose="020B0503020204020204" pitchFamily="34" charset="-122"/>
            </a:endParaRPr>
          </a:p>
        </p:txBody>
      </p:sp>
      <p:sp>
        <p:nvSpPr>
          <p:cNvPr id="9" name="文本框 4"/>
          <p:cNvSpPr txBox="1"/>
          <p:nvPr/>
        </p:nvSpPr>
        <p:spPr>
          <a:xfrm>
            <a:off x="0" y="184845"/>
            <a:ext cx="6163945" cy="5847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en-US" sz="3200" dirty="0"/>
              <a:t>一、</a:t>
            </a:r>
            <a:r>
              <a:rPr lang="en-US" altLang="zh-CN" sz="3200" dirty="0" smtClean="0"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.</a:t>
            </a:r>
            <a:r>
              <a:rPr lang="zh-CN" altLang="en-US" sz="3200" dirty="0" smtClean="0"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中国</a:t>
            </a:r>
            <a:r>
              <a:rPr lang="zh-CN" altLang="en-US" sz="3200" dirty="0"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的地形</a:t>
            </a:r>
            <a:r>
              <a:rPr lang="zh-CN" altLang="en-US" sz="3200" dirty="0" smtClean="0"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特征</a:t>
            </a:r>
            <a:endParaRPr lang="zh-CN" altLang="en-US" sz="3200" dirty="0"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</a:endParaRPr>
          </a:p>
        </p:txBody>
      </p:sp>
      <p:grpSp>
        <p:nvGrpSpPr>
          <p:cNvPr id="10" name="组合 1"/>
          <p:cNvGrpSpPr/>
          <p:nvPr/>
        </p:nvGrpSpPr>
        <p:grpSpPr>
          <a:xfrm>
            <a:off x="0" y="770255"/>
            <a:ext cx="12151995" cy="128270"/>
            <a:chOff x="57" y="1058"/>
            <a:chExt cx="13204" cy="202"/>
          </a:xfrm>
        </p:grpSpPr>
        <p:cxnSp>
          <p:nvCxnSpPr>
            <p:cNvPr id="11" name="直接连接符 10"/>
            <p:cNvCxnSpPr/>
            <p:nvPr/>
          </p:nvCxnSpPr>
          <p:spPr>
            <a:xfrm>
              <a:off x="57" y="1259"/>
              <a:ext cx="13205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/>
          </p:nvCxnSpPr>
          <p:spPr>
            <a:xfrm>
              <a:off x="57" y="1057"/>
              <a:ext cx="13205" cy="0"/>
            </a:xfrm>
            <a:prstGeom prst="line">
              <a:avLst/>
            </a:prstGeom>
            <a:ln w="571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xmlns="" val="157700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57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577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777" grpId="0" build="p" autoUpdateAnimBg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="" xmlns:a16="http://schemas.microsoft.com/office/drawing/2014/main" id="{F2E10D8E-1E31-411C-A10B-B2B0C2D4519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 b="488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="" xmlns:a16="http://schemas.microsoft.com/office/drawing/2014/main" id="{8E6916E4-DF7A-4787-8FCA-52545ABA22C3}"/>
              </a:ext>
            </a:extLst>
          </p:cNvPr>
          <p:cNvSpPr/>
          <p:nvPr/>
        </p:nvSpPr>
        <p:spPr>
          <a:xfrm>
            <a:off x="325441" y="294369"/>
            <a:ext cx="11541119" cy="6269263"/>
          </a:xfrm>
          <a:prstGeom prst="roundRect">
            <a:avLst>
              <a:gd name="adj" fmla="val 2169"/>
            </a:avLst>
          </a:prstGeom>
          <a:solidFill>
            <a:srgbClr val="F0F2EE"/>
          </a:solidFill>
          <a:ln w="12700" cap="flat" cmpd="sng" algn="ctr">
            <a:noFill/>
            <a:prstDash val="solid"/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="" xmlns:a16="http://schemas.microsoft.com/office/drawing/2014/main" id="{60A2C977-F8EC-456B-810A-F13DAE9DF265}"/>
              </a:ext>
            </a:extLst>
          </p:cNvPr>
          <p:cNvGrpSpPr/>
          <p:nvPr/>
        </p:nvGrpSpPr>
        <p:grpSpPr>
          <a:xfrm>
            <a:off x="444254" y="381327"/>
            <a:ext cx="1080000" cy="576000"/>
            <a:chOff x="2581843" y="603315"/>
            <a:chExt cx="1080000" cy="576000"/>
          </a:xfrm>
        </p:grpSpPr>
        <p:cxnSp>
          <p:nvCxnSpPr>
            <p:cNvPr id="5" name="直接连接符 4">
              <a:extLst>
                <a:ext uri="{FF2B5EF4-FFF2-40B4-BE49-F238E27FC236}">
                  <a16:creationId xmlns="" xmlns:a16="http://schemas.microsoft.com/office/drawing/2014/main" id="{5DD2FA2A-64B3-4B42-8A46-5D63F3117E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96066" y="603315"/>
              <a:ext cx="0" cy="576000"/>
            </a:xfrm>
            <a:prstGeom prst="line">
              <a:avLst/>
            </a:prstGeom>
            <a:ln w="381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75000"/>
                    </a:schemeClr>
                  </a:gs>
                  <a:gs pos="3900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>
              <a:extLst>
                <a:ext uri="{FF2B5EF4-FFF2-40B4-BE49-F238E27FC236}">
                  <a16:creationId xmlns="" xmlns:a16="http://schemas.microsoft.com/office/drawing/2014/main" id="{1AF40CFC-5FCF-4C02-AE16-8B9F435D382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121843" y="227814"/>
              <a:ext cx="0" cy="1080000"/>
            </a:xfrm>
            <a:prstGeom prst="line">
              <a:avLst/>
            </a:prstGeom>
            <a:ln w="381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75000"/>
                    </a:schemeClr>
                  </a:gs>
                  <a:gs pos="3900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组合 6">
            <a:extLst>
              <a:ext uri="{FF2B5EF4-FFF2-40B4-BE49-F238E27FC236}">
                <a16:creationId xmlns="" xmlns:a16="http://schemas.microsoft.com/office/drawing/2014/main" id="{2141831C-6CD1-4F00-816D-972F1F3A0378}"/>
              </a:ext>
            </a:extLst>
          </p:cNvPr>
          <p:cNvGrpSpPr/>
          <p:nvPr/>
        </p:nvGrpSpPr>
        <p:grpSpPr>
          <a:xfrm rot="10800000">
            <a:off x="2215219" y="785091"/>
            <a:ext cx="1080000" cy="576000"/>
            <a:chOff x="2581843" y="603315"/>
            <a:chExt cx="1080000" cy="576000"/>
          </a:xfrm>
        </p:grpSpPr>
        <p:cxnSp>
          <p:nvCxnSpPr>
            <p:cNvPr id="10" name="直接连接符 9">
              <a:extLst>
                <a:ext uri="{FF2B5EF4-FFF2-40B4-BE49-F238E27FC236}">
                  <a16:creationId xmlns="" xmlns:a16="http://schemas.microsoft.com/office/drawing/2014/main" id="{B667E65C-1F8E-40E9-8C58-BA579FB1FA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96066" y="603315"/>
              <a:ext cx="0" cy="576000"/>
            </a:xfrm>
            <a:prstGeom prst="line">
              <a:avLst/>
            </a:prstGeom>
            <a:ln w="381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75000"/>
                    </a:schemeClr>
                  </a:gs>
                  <a:gs pos="3900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>
              <a:extLst>
                <a:ext uri="{FF2B5EF4-FFF2-40B4-BE49-F238E27FC236}">
                  <a16:creationId xmlns="" xmlns:a16="http://schemas.microsoft.com/office/drawing/2014/main" id="{370F5EAF-914D-4D5A-BD29-F1FB4118185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121843" y="227814"/>
              <a:ext cx="0" cy="1080000"/>
            </a:xfrm>
            <a:prstGeom prst="line">
              <a:avLst/>
            </a:prstGeom>
            <a:ln w="381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75000"/>
                    </a:schemeClr>
                  </a:gs>
                  <a:gs pos="3900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文本框 1">
            <a:extLst>
              <a:ext uri="{FF2B5EF4-FFF2-40B4-BE49-F238E27FC236}">
                <a16:creationId xmlns="" xmlns:a16="http://schemas.microsoft.com/office/drawing/2014/main" id="{CE0ED4AE-A646-409A-A36A-41CE9495C19D}"/>
              </a:ext>
            </a:extLst>
          </p:cNvPr>
          <p:cNvSpPr txBox="1"/>
          <p:nvPr/>
        </p:nvSpPr>
        <p:spPr>
          <a:xfrm>
            <a:off x="888739" y="578586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内蒙古高原</a:t>
            </a:r>
          </a:p>
        </p:txBody>
      </p:sp>
      <p:sp>
        <p:nvSpPr>
          <p:cNvPr id="12" name="矩形 1">
            <a:extLst>
              <a:ext uri="{FF2B5EF4-FFF2-40B4-BE49-F238E27FC236}">
                <a16:creationId xmlns="" xmlns:a16="http://schemas.microsoft.com/office/drawing/2014/main" id="{1BFA11A9-B422-451D-8436-D6892E6BBD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389" y="1650193"/>
            <a:ext cx="8839200" cy="452431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tabLst>
                <a:tab pos="3200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tabLst>
                <a:tab pos="3200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tabLst>
                <a:tab pos="3200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tabLst>
                <a:tab pos="3200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tabLst>
                <a:tab pos="3200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tabLst>
                <a:tab pos="3200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tabLst>
                <a:tab pos="3200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tabLst>
                <a:tab pos="3200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tabLst>
                <a:tab pos="3200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just" defTabSz="91440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>
                <a:tab pos="3200400" algn="l"/>
              </a:tabLst>
              <a:defRPr/>
            </a:pPr>
            <a:r>
              <a:rPr kumimoji="0" lang="zh-CN" altLang="en-US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位置与范围：</a:t>
            </a:r>
            <a:endParaRPr kumimoji="0" lang="en-US" altLang="zh-CN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just" defTabSz="91440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>
                <a:tab pos="3200400" algn="l"/>
              </a:tabLst>
              <a:defRPr/>
            </a:pPr>
            <a:endParaRPr kumimoji="0" lang="en-US" altLang="zh-CN" i="0" u="none" strike="noStrike" kern="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just" defTabSz="91440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>
                <a:tab pos="3200400" algn="l"/>
              </a:tabLst>
              <a:defRPr/>
            </a:pPr>
            <a:endParaRPr lang="en-US" altLang="zh-CN" kern="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just" defTabSz="91440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>
                <a:tab pos="3200400" algn="l"/>
              </a:tabLst>
              <a:defRPr/>
            </a:pPr>
            <a:r>
              <a:rPr kumimoji="0" lang="zh-CN" altLang="en-US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内蒙古</a:t>
            </a:r>
            <a:endParaRPr kumimoji="0" lang="en-US" altLang="zh-CN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just" defTabSz="91440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>
                <a:tab pos="3200400" algn="l"/>
              </a:tabLst>
              <a:defRPr/>
            </a:pPr>
            <a:r>
              <a:rPr kumimoji="0" lang="zh-CN" altLang="en-US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自然地理特征：</a:t>
            </a:r>
            <a:endParaRPr kumimoji="0" lang="en-US" altLang="zh-CN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defTabSz="91440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>
                <a:tab pos="3200400" algn="l"/>
              </a:tabLst>
              <a:defRPr/>
            </a:pPr>
            <a:r>
              <a:rPr kumimoji="0" lang="zh-CN" altLang="en-US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海拔</a:t>
            </a:r>
            <a:r>
              <a:rPr kumimoji="0" lang="en-US" altLang="zh-CN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1 000 m</a:t>
            </a:r>
            <a:r>
              <a:rPr kumimoji="0" lang="zh-CN" altLang="en-US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左右；地面坦荡；</a:t>
            </a:r>
            <a:endParaRPr kumimoji="0" lang="en-US" altLang="zh-CN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defTabSz="91440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>
                <a:tab pos="3200400" algn="l"/>
              </a:tabLst>
              <a:defRPr/>
            </a:pPr>
            <a:r>
              <a:rPr kumimoji="0" lang="zh-CN" altLang="en-US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自东向西由草原、荒漠草原到荒漠</a:t>
            </a:r>
          </a:p>
          <a:p>
            <a:pPr marL="0" marR="0" lvl="0" indent="0" algn="just" defTabSz="91440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>
                <a:tab pos="3200400" algn="l"/>
              </a:tabLst>
              <a:defRPr/>
            </a:pPr>
            <a:r>
              <a:rPr kumimoji="0" lang="zh-CN" altLang="en-US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人文地理特征：</a:t>
            </a:r>
            <a:endParaRPr kumimoji="0" lang="en-US" altLang="zh-CN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just" defTabSz="91440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>
                <a:tab pos="3200400" algn="l"/>
              </a:tabLst>
              <a:defRPr/>
            </a:pPr>
            <a:r>
              <a:rPr kumimoji="0" lang="zh-CN" altLang="en-US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草原畜牧业；河套平原、宁夏平原、河西走廊的　灌溉农业</a:t>
            </a:r>
          </a:p>
          <a:p>
            <a:pPr marL="0" marR="0" lvl="0" indent="0" algn="just" defTabSz="91440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>
                <a:tab pos="3200400" algn="l"/>
              </a:tabLst>
              <a:defRPr/>
            </a:pPr>
            <a:endParaRPr kumimoji="0" lang="en-US" altLang="zh-CN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="" xmlns:a16="http://schemas.microsoft.com/office/drawing/2014/main" id="{5CF4C0BD-1A83-4ECA-A77B-E770047409E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 xmlns="">
                  <a14:imgLayer r:embed="rId5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590098" y="294368"/>
            <a:ext cx="6276460" cy="4913439"/>
          </a:xfrm>
          <a:prstGeom prst="rect">
            <a:avLst/>
          </a:prstGeom>
        </p:spPr>
      </p:pic>
      <p:grpSp>
        <p:nvGrpSpPr>
          <p:cNvPr id="14" name="Group 14"/>
          <p:cNvGrpSpPr>
            <a:grpSpLocks/>
          </p:cNvGrpSpPr>
          <p:nvPr/>
        </p:nvGrpSpPr>
        <p:grpSpPr bwMode="auto">
          <a:xfrm>
            <a:off x="2693702" y="1592528"/>
            <a:ext cx="2733675" cy="1673225"/>
            <a:chOff x="2784" y="2928"/>
            <a:chExt cx="1845" cy="1054"/>
          </a:xfrm>
        </p:grpSpPr>
        <p:sp>
          <p:nvSpPr>
            <p:cNvPr id="15" name="Line 15"/>
            <p:cNvSpPr>
              <a:spLocks noChangeShapeType="1"/>
            </p:cNvSpPr>
            <p:nvPr/>
          </p:nvSpPr>
          <p:spPr bwMode="auto">
            <a:xfrm>
              <a:off x="3360" y="3356"/>
              <a:ext cx="1164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" name="Line 16"/>
            <p:cNvSpPr>
              <a:spLocks noChangeShapeType="1"/>
            </p:cNvSpPr>
            <p:nvPr/>
          </p:nvSpPr>
          <p:spPr bwMode="auto">
            <a:xfrm>
              <a:off x="3660" y="3176"/>
              <a:ext cx="0" cy="80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" name="Text Box 17"/>
            <p:cNvSpPr txBox="1">
              <a:spLocks noChangeArrowheads="1"/>
            </p:cNvSpPr>
            <p:nvPr/>
          </p:nvSpPr>
          <p:spPr bwMode="auto">
            <a:xfrm>
              <a:off x="2784" y="3224"/>
              <a:ext cx="593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en-US" altLang="zh-CN" sz="2000">
                  <a:latin typeface="Times New Roman" panose="02020603050405020304" pitchFamily="18" charset="0"/>
                </a:rPr>
                <a:t>50°N</a:t>
              </a:r>
            </a:p>
          </p:txBody>
        </p:sp>
        <p:sp>
          <p:nvSpPr>
            <p:cNvPr id="18" name="Text Box 18"/>
            <p:cNvSpPr txBox="1">
              <a:spLocks noChangeArrowheads="1"/>
            </p:cNvSpPr>
            <p:nvPr/>
          </p:nvSpPr>
          <p:spPr bwMode="auto">
            <a:xfrm>
              <a:off x="3960" y="2928"/>
              <a:ext cx="66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en-US" altLang="zh-CN" sz="2000">
                  <a:latin typeface="Times New Roman" panose="02020603050405020304" pitchFamily="18" charset="0"/>
                </a:rPr>
                <a:t>120°E</a:t>
              </a:r>
            </a:p>
          </p:txBody>
        </p:sp>
        <p:sp>
          <p:nvSpPr>
            <p:cNvPr id="19" name="Line 19"/>
            <p:cNvSpPr>
              <a:spLocks noChangeShapeType="1"/>
            </p:cNvSpPr>
            <p:nvPr/>
          </p:nvSpPr>
          <p:spPr bwMode="auto">
            <a:xfrm>
              <a:off x="3372" y="3694"/>
              <a:ext cx="115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" name="Line 20"/>
            <p:cNvSpPr>
              <a:spLocks noChangeShapeType="1"/>
            </p:cNvSpPr>
            <p:nvPr/>
          </p:nvSpPr>
          <p:spPr bwMode="auto">
            <a:xfrm>
              <a:off x="4188" y="3188"/>
              <a:ext cx="0" cy="79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" name="Text Box 21"/>
            <p:cNvSpPr txBox="1">
              <a:spLocks noChangeArrowheads="1"/>
            </p:cNvSpPr>
            <p:nvPr/>
          </p:nvSpPr>
          <p:spPr bwMode="auto">
            <a:xfrm>
              <a:off x="3399" y="2936"/>
              <a:ext cx="66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en-US" altLang="zh-CN" sz="2000">
                  <a:latin typeface="Times New Roman" panose="02020603050405020304" pitchFamily="18" charset="0"/>
                </a:rPr>
                <a:t>100°E</a:t>
              </a:r>
            </a:p>
          </p:txBody>
        </p:sp>
        <p:sp>
          <p:nvSpPr>
            <p:cNvPr id="22" name="Text Box 22"/>
            <p:cNvSpPr txBox="1">
              <a:spLocks noChangeArrowheads="1"/>
            </p:cNvSpPr>
            <p:nvPr/>
          </p:nvSpPr>
          <p:spPr bwMode="auto">
            <a:xfrm>
              <a:off x="2808" y="3572"/>
              <a:ext cx="592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en-US" altLang="zh-CN" sz="2000">
                  <a:latin typeface="Times New Roman" panose="02020603050405020304" pitchFamily="18" charset="0"/>
                </a:rPr>
                <a:t>40°N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xmlns="" val="20338980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ChangeArrowheads="1"/>
          </p:cNvSpPr>
          <p:nvPr/>
        </p:nvSpPr>
        <p:spPr bwMode="auto">
          <a:xfrm>
            <a:off x="1919288" y="333375"/>
            <a:ext cx="4824412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600">
                <a:latin typeface="Times New Roman" panose="02020603050405020304" pitchFamily="18" charset="0"/>
                <a:ea typeface="黑体" panose="02010609060101010101" pitchFamily="49" charset="-122"/>
              </a:rPr>
              <a:t>四大高原</a:t>
            </a:r>
          </a:p>
        </p:txBody>
      </p:sp>
      <p:sp>
        <p:nvSpPr>
          <p:cNvPr id="46083" name="Rectangle 3"/>
          <p:cNvSpPr>
            <a:spLocks noChangeArrowheads="1"/>
          </p:cNvSpPr>
          <p:nvPr/>
        </p:nvSpPr>
        <p:spPr bwMode="auto">
          <a:xfrm>
            <a:off x="1631950" y="1190625"/>
            <a:ext cx="4679950" cy="725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  <a:spcBef>
                <a:spcPct val="50000"/>
              </a:spcBef>
            </a:pPr>
            <a:r>
              <a:rPr kumimoji="1" lang="zh-CN" altLang="en-US" sz="3200">
                <a:solidFill>
                  <a:srgbClr val="0000FF"/>
                </a:solidFill>
                <a:latin typeface="Times New Roman" panose="02020603050405020304" pitchFamily="18" charset="0"/>
              </a:rPr>
              <a:t>（</a:t>
            </a:r>
            <a:r>
              <a:rPr kumimoji="1" lang="en-US" altLang="zh-CN" sz="3200">
                <a:solidFill>
                  <a:srgbClr val="0000FF"/>
                </a:solidFill>
                <a:latin typeface="Times New Roman" panose="02020603050405020304" pitchFamily="18" charset="0"/>
              </a:rPr>
              <a:t>3</a:t>
            </a:r>
            <a:r>
              <a:rPr kumimoji="1" lang="zh-CN" altLang="en-US" sz="3200">
                <a:solidFill>
                  <a:srgbClr val="0000FF"/>
                </a:solidFill>
                <a:latin typeface="Times New Roman" panose="02020603050405020304" pitchFamily="18" charset="0"/>
              </a:rPr>
              <a:t>）黄土高原</a:t>
            </a:r>
          </a:p>
        </p:txBody>
      </p:sp>
      <p:pic>
        <p:nvPicPr>
          <p:cNvPr id="46084" name="Picture 4" descr="图片1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676400" y="2641601"/>
            <a:ext cx="5905500" cy="3643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6309" name="AutoShape 5"/>
          <p:cNvSpPr>
            <a:spLocks noChangeArrowheads="1"/>
          </p:cNvSpPr>
          <p:nvPr/>
        </p:nvSpPr>
        <p:spPr bwMode="auto">
          <a:xfrm>
            <a:off x="4629150" y="2468563"/>
            <a:ext cx="1295400" cy="457200"/>
          </a:xfrm>
          <a:prstGeom prst="wedgeRoundRectCallout">
            <a:avLst>
              <a:gd name="adj1" fmla="val 47181"/>
              <a:gd name="adj2" fmla="val 193403"/>
              <a:gd name="adj3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kumimoji="1" lang="zh-CN" altLang="en-US" sz="2400">
                <a:solidFill>
                  <a:srgbClr val="0000CC"/>
                </a:solidFill>
                <a:latin typeface="Times New Roman" panose="02020603050405020304" pitchFamily="18" charset="0"/>
              </a:rPr>
              <a:t>长城</a:t>
            </a:r>
          </a:p>
        </p:txBody>
      </p:sp>
      <p:sp>
        <p:nvSpPr>
          <p:cNvPr id="46086" name="Freeform 6"/>
          <p:cNvSpPr>
            <a:spLocks/>
          </p:cNvSpPr>
          <p:nvPr/>
        </p:nvSpPr>
        <p:spPr bwMode="auto">
          <a:xfrm rot="-661823">
            <a:off x="5200651" y="3302000"/>
            <a:ext cx="1857375" cy="508000"/>
          </a:xfrm>
          <a:custGeom>
            <a:avLst/>
            <a:gdLst>
              <a:gd name="T0" fmla="*/ 1857375 w 161"/>
              <a:gd name="T1" fmla="*/ 0 h 1096"/>
              <a:gd name="T2" fmla="*/ 1269014 w 161"/>
              <a:gd name="T3" fmla="*/ 180766 h 1096"/>
              <a:gd name="T4" fmla="*/ 0 w 161"/>
              <a:gd name="T5" fmla="*/ 508000 h 1096"/>
              <a:gd name="T6" fmla="*/ 0 60000 65536"/>
              <a:gd name="T7" fmla="*/ 0 60000 65536"/>
              <a:gd name="T8" fmla="*/ 0 60000 65536"/>
              <a:gd name="T9" fmla="*/ 0 w 161"/>
              <a:gd name="T10" fmla="*/ 0 h 1096"/>
              <a:gd name="T11" fmla="*/ 161 w 161"/>
              <a:gd name="T12" fmla="*/ 1096 h 109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61" h="1096">
                <a:moveTo>
                  <a:pt x="161" y="0"/>
                </a:moveTo>
                <a:cubicBezTo>
                  <a:pt x="150" y="66"/>
                  <a:pt x="137" y="207"/>
                  <a:pt x="110" y="390"/>
                </a:cubicBezTo>
                <a:cubicBezTo>
                  <a:pt x="70" y="598"/>
                  <a:pt x="23" y="949"/>
                  <a:pt x="0" y="1096"/>
                </a:cubicBezTo>
              </a:path>
            </a:pathLst>
          </a:custGeom>
          <a:noFill/>
          <a:ln w="571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26311" name="AutoShape 7"/>
          <p:cNvSpPr>
            <a:spLocks noChangeArrowheads="1"/>
          </p:cNvSpPr>
          <p:nvPr/>
        </p:nvSpPr>
        <p:spPr bwMode="auto">
          <a:xfrm>
            <a:off x="5059363" y="6332538"/>
            <a:ext cx="1219200" cy="457200"/>
          </a:xfrm>
          <a:prstGeom prst="wedgeRoundRectCallout">
            <a:avLst>
              <a:gd name="adj1" fmla="val -8986"/>
              <a:gd name="adj2" fmla="val -131250"/>
              <a:gd name="adj3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kumimoji="1" lang="zh-CN" altLang="en-US" sz="2400">
                <a:solidFill>
                  <a:srgbClr val="0000CC"/>
                </a:solidFill>
                <a:latin typeface="Times New Roman" panose="02020603050405020304" pitchFamily="18" charset="0"/>
              </a:rPr>
              <a:t>秦岭</a:t>
            </a:r>
          </a:p>
        </p:txBody>
      </p:sp>
      <p:sp>
        <p:nvSpPr>
          <p:cNvPr id="46088" name="Freeform 8"/>
          <p:cNvSpPr>
            <a:spLocks/>
          </p:cNvSpPr>
          <p:nvPr/>
        </p:nvSpPr>
        <p:spPr bwMode="auto">
          <a:xfrm>
            <a:off x="4702175" y="5926139"/>
            <a:ext cx="1949450" cy="39687"/>
          </a:xfrm>
          <a:custGeom>
            <a:avLst/>
            <a:gdLst>
              <a:gd name="T0" fmla="*/ 0 w 1228"/>
              <a:gd name="T1" fmla="*/ 39687 h 25"/>
              <a:gd name="T2" fmla="*/ 1949450 w 1228"/>
              <a:gd name="T3" fmla="*/ 0 h 25"/>
              <a:gd name="T4" fmla="*/ 0 60000 65536"/>
              <a:gd name="T5" fmla="*/ 0 60000 65536"/>
              <a:gd name="T6" fmla="*/ 0 w 1228"/>
              <a:gd name="T7" fmla="*/ 0 h 25"/>
              <a:gd name="T8" fmla="*/ 1228 w 1228"/>
              <a:gd name="T9" fmla="*/ 25 h 25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228" h="25">
                <a:moveTo>
                  <a:pt x="0" y="25"/>
                </a:moveTo>
                <a:cubicBezTo>
                  <a:pt x="205" y="19"/>
                  <a:pt x="972" y="5"/>
                  <a:pt x="1228" y="0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6089" name="Freeform 9"/>
          <p:cNvSpPr>
            <a:spLocks/>
          </p:cNvSpPr>
          <p:nvPr/>
        </p:nvSpPr>
        <p:spPr bwMode="auto">
          <a:xfrm>
            <a:off x="7150100" y="3405188"/>
            <a:ext cx="255588" cy="1676400"/>
          </a:xfrm>
          <a:custGeom>
            <a:avLst/>
            <a:gdLst>
              <a:gd name="T0" fmla="*/ 255588 w 161"/>
              <a:gd name="T1" fmla="*/ 0 h 1096"/>
              <a:gd name="T2" fmla="*/ 174625 w 161"/>
              <a:gd name="T3" fmla="*/ 596529 h 1096"/>
              <a:gd name="T4" fmla="*/ 0 w 161"/>
              <a:gd name="T5" fmla="*/ 1676400 h 1096"/>
              <a:gd name="T6" fmla="*/ 0 60000 65536"/>
              <a:gd name="T7" fmla="*/ 0 60000 65536"/>
              <a:gd name="T8" fmla="*/ 0 60000 65536"/>
              <a:gd name="T9" fmla="*/ 0 w 161"/>
              <a:gd name="T10" fmla="*/ 0 h 1096"/>
              <a:gd name="T11" fmla="*/ 161 w 161"/>
              <a:gd name="T12" fmla="*/ 1096 h 109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61" h="1096">
                <a:moveTo>
                  <a:pt x="161" y="0"/>
                </a:moveTo>
                <a:cubicBezTo>
                  <a:pt x="150" y="66"/>
                  <a:pt x="137" y="207"/>
                  <a:pt x="110" y="390"/>
                </a:cubicBezTo>
                <a:cubicBezTo>
                  <a:pt x="70" y="598"/>
                  <a:pt x="23" y="949"/>
                  <a:pt x="0" y="1096"/>
                </a:cubicBezTo>
              </a:path>
            </a:pathLst>
          </a:custGeom>
          <a:noFill/>
          <a:ln w="571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26314" name="AutoShape 10"/>
          <p:cNvSpPr>
            <a:spLocks noChangeArrowheads="1"/>
          </p:cNvSpPr>
          <p:nvPr/>
        </p:nvSpPr>
        <p:spPr bwMode="auto">
          <a:xfrm>
            <a:off x="7799388" y="3505200"/>
            <a:ext cx="1371600" cy="457200"/>
          </a:xfrm>
          <a:prstGeom prst="wedgeRoundRectCallout">
            <a:avLst>
              <a:gd name="adj1" fmla="val -88889"/>
              <a:gd name="adj2" fmla="val 118750"/>
              <a:gd name="adj3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kumimoji="1" lang="zh-CN" altLang="en-US" sz="2400">
                <a:solidFill>
                  <a:srgbClr val="0000CC"/>
                </a:solidFill>
                <a:latin typeface="Times New Roman" panose="02020603050405020304" pitchFamily="18" charset="0"/>
              </a:rPr>
              <a:t>太行山</a:t>
            </a:r>
          </a:p>
        </p:txBody>
      </p:sp>
      <p:sp>
        <p:nvSpPr>
          <p:cNvPr id="46091" name="Freeform 11"/>
          <p:cNvSpPr>
            <a:spLocks/>
          </p:cNvSpPr>
          <p:nvPr/>
        </p:nvSpPr>
        <p:spPr bwMode="auto">
          <a:xfrm flipV="1">
            <a:off x="2493963" y="3692525"/>
            <a:ext cx="1371600" cy="762000"/>
          </a:xfrm>
          <a:custGeom>
            <a:avLst/>
            <a:gdLst>
              <a:gd name="T0" fmla="*/ 1371600 w 161"/>
              <a:gd name="T1" fmla="*/ 0 h 1096"/>
              <a:gd name="T2" fmla="*/ 937118 w 161"/>
              <a:gd name="T3" fmla="*/ 271150 h 1096"/>
              <a:gd name="T4" fmla="*/ 0 w 161"/>
              <a:gd name="T5" fmla="*/ 762000 h 1096"/>
              <a:gd name="T6" fmla="*/ 0 60000 65536"/>
              <a:gd name="T7" fmla="*/ 0 60000 65536"/>
              <a:gd name="T8" fmla="*/ 0 60000 65536"/>
              <a:gd name="T9" fmla="*/ 0 w 161"/>
              <a:gd name="T10" fmla="*/ 0 h 1096"/>
              <a:gd name="T11" fmla="*/ 161 w 161"/>
              <a:gd name="T12" fmla="*/ 1096 h 109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61" h="1096">
                <a:moveTo>
                  <a:pt x="161" y="0"/>
                </a:moveTo>
                <a:cubicBezTo>
                  <a:pt x="150" y="66"/>
                  <a:pt x="137" y="207"/>
                  <a:pt x="110" y="390"/>
                </a:cubicBezTo>
                <a:cubicBezTo>
                  <a:pt x="70" y="598"/>
                  <a:pt x="23" y="949"/>
                  <a:pt x="0" y="1096"/>
                </a:cubicBezTo>
              </a:path>
            </a:pathLst>
          </a:custGeom>
          <a:noFill/>
          <a:ln w="571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26316" name="AutoShape 12"/>
          <p:cNvSpPr>
            <a:spLocks noChangeArrowheads="1"/>
          </p:cNvSpPr>
          <p:nvPr/>
        </p:nvSpPr>
        <p:spPr bwMode="auto">
          <a:xfrm>
            <a:off x="2036763" y="4606925"/>
            <a:ext cx="1981200" cy="457200"/>
          </a:xfrm>
          <a:prstGeom prst="wedgeRoundRectCallout">
            <a:avLst>
              <a:gd name="adj1" fmla="val 2644"/>
              <a:gd name="adj2" fmla="val -170486"/>
              <a:gd name="adj3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kumimoji="1" lang="zh-CN" altLang="en-US" sz="2400">
                <a:solidFill>
                  <a:srgbClr val="0000CC"/>
                </a:solidFill>
                <a:latin typeface="Times New Roman" panose="02020603050405020304" pitchFamily="18" charset="0"/>
              </a:rPr>
              <a:t>祁连山东端</a:t>
            </a:r>
          </a:p>
        </p:txBody>
      </p:sp>
      <p:pic>
        <p:nvPicPr>
          <p:cNvPr id="46093" name="Picture 13" descr="002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175500" y="0"/>
            <a:ext cx="3492500" cy="2552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446658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26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26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26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26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6309" grpId="0" animBg="1"/>
      <p:bldP spid="226311" grpId="0" animBg="1"/>
      <p:bldP spid="226314" grpId="0" animBg="1"/>
      <p:bldP spid="22631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="" xmlns:a16="http://schemas.microsoft.com/office/drawing/2014/main" id="{F2E10D8E-1E31-411C-A10B-B2B0C2D4519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 b="488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="" xmlns:a16="http://schemas.microsoft.com/office/drawing/2014/main" id="{8E6916E4-DF7A-4787-8FCA-52545ABA22C3}"/>
              </a:ext>
            </a:extLst>
          </p:cNvPr>
          <p:cNvSpPr/>
          <p:nvPr/>
        </p:nvSpPr>
        <p:spPr>
          <a:xfrm>
            <a:off x="325441" y="294369"/>
            <a:ext cx="11541119" cy="6269263"/>
          </a:xfrm>
          <a:prstGeom prst="roundRect">
            <a:avLst>
              <a:gd name="adj" fmla="val 2169"/>
            </a:avLst>
          </a:prstGeom>
          <a:solidFill>
            <a:srgbClr val="F0F2EE"/>
          </a:solidFill>
          <a:ln w="12700" cap="flat" cmpd="sng" algn="ctr">
            <a:noFill/>
            <a:prstDash val="solid"/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="" xmlns:a16="http://schemas.microsoft.com/office/drawing/2014/main" id="{60A2C977-F8EC-456B-810A-F13DAE9DF265}"/>
              </a:ext>
            </a:extLst>
          </p:cNvPr>
          <p:cNvGrpSpPr/>
          <p:nvPr/>
        </p:nvGrpSpPr>
        <p:grpSpPr>
          <a:xfrm>
            <a:off x="444254" y="381327"/>
            <a:ext cx="1080000" cy="576000"/>
            <a:chOff x="2581843" y="603315"/>
            <a:chExt cx="1080000" cy="576000"/>
          </a:xfrm>
        </p:grpSpPr>
        <p:cxnSp>
          <p:nvCxnSpPr>
            <p:cNvPr id="5" name="直接连接符 4">
              <a:extLst>
                <a:ext uri="{FF2B5EF4-FFF2-40B4-BE49-F238E27FC236}">
                  <a16:creationId xmlns="" xmlns:a16="http://schemas.microsoft.com/office/drawing/2014/main" id="{5DD2FA2A-64B3-4B42-8A46-5D63F3117E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96066" y="603315"/>
              <a:ext cx="0" cy="576000"/>
            </a:xfrm>
            <a:prstGeom prst="line">
              <a:avLst/>
            </a:prstGeom>
            <a:ln w="381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75000"/>
                    </a:schemeClr>
                  </a:gs>
                  <a:gs pos="3900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>
              <a:extLst>
                <a:ext uri="{FF2B5EF4-FFF2-40B4-BE49-F238E27FC236}">
                  <a16:creationId xmlns="" xmlns:a16="http://schemas.microsoft.com/office/drawing/2014/main" id="{1AF40CFC-5FCF-4C02-AE16-8B9F435D382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121843" y="227814"/>
              <a:ext cx="0" cy="1080000"/>
            </a:xfrm>
            <a:prstGeom prst="line">
              <a:avLst/>
            </a:prstGeom>
            <a:ln w="381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75000"/>
                    </a:schemeClr>
                  </a:gs>
                  <a:gs pos="3900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组合 6">
            <a:extLst>
              <a:ext uri="{FF2B5EF4-FFF2-40B4-BE49-F238E27FC236}">
                <a16:creationId xmlns="" xmlns:a16="http://schemas.microsoft.com/office/drawing/2014/main" id="{2141831C-6CD1-4F00-816D-972F1F3A0378}"/>
              </a:ext>
            </a:extLst>
          </p:cNvPr>
          <p:cNvGrpSpPr/>
          <p:nvPr/>
        </p:nvGrpSpPr>
        <p:grpSpPr>
          <a:xfrm rot="10800000">
            <a:off x="1998402" y="785091"/>
            <a:ext cx="1080000" cy="576000"/>
            <a:chOff x="2581843" y="603315"/>
            <a:chExt cx="1080000" cy="576000"/>
          </a:xfrm>
        </p:grpSpPr>
        <p:cxnSp>
          <p:nvCxnSpPr>
            <p:cNvPr id="10" name="直接连接符 9">
              <a:extLst>
                <a:ext uri="{FF2B5EF4-FFF2-40B4-BE49-F238E27FC236}">
                  <a16:creationId xmlns="" xmlns:a16="http://schemas.microsoft.com/office/drawing/2014/main" id="{B667E65C-1F8E-40E9-8C58-BA579FB1FA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96066" y="603315"/>
              <a:ext cx="0" cy="576000"/>
            </a:xfrm>
            <a:prstGeom prst="line">
              <a:avLst/>
            </a:prstGeom>
            <a:ln w="381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75000"/>
                    </a:schemeClr>
                  </a:gs>
                  <a:gs pos="3900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>
              <a:extLst>
                <a:ext uri="{FF2B5EF4-FFF2-40B4-BE49-F238E27FC236}">
                  <a16:creationId xmlns="" xmlns:a16="http://schemas.microsoft.com/office/drawing/2014/main" id="{370F5EAF-914D-4D5A-BD29-F1FB4118185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121843" y="227814"/>
              <a:ext cx="0" cy="1080000"/>
            </a:xfrm>
            <a:prstGeom prst="line">
              <a:avLst/>
            </a:prstGeom>
            <a:ln w="381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75000"/>
                    </a:schemeClr>
                  </a:gs>
                  <a:gs pos="3900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文本框 1">
            <a:extLst>
              <a:ext uri="{FF2B5EF4-FFF2-40B4-BE49-F238E27FC236}">
                <a16:creationId xmlns="" xmlns:a16="http://schemas.microsoft.com/office/drawing/2014/main" id="{CE0ED4AE-A646-409A-A36A-41CE9495C19D}"/>
              </a:ext>
            </a:extLst>
          </p:cNvPr>
          <p:cNvSpPr txBox="1"/>
          <p:nvPr/>
        </p:nvSpPr>
        <p:spPr>
          <a:xfrm>
            <a:off x="917445" y="578586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黄土高原</a:t>
            </a:r>
          </a:p>
        </p:txBody>
      </p:sp>
      <p:sp>
        <p:nvSpPr>
          <p:cNvPr id="12" name="矩形 1">
            <a:extLst>
              <a:ext uri="{FF2B5EF4-FFF2-40B4-BE49-F238E27FC236}">
                <a16:creationId xmlns="" xmlns:a16="http://schemas.microsoft.com/office/drawing/2014/main" id="{CE2CCEC2-B890-4CA4-A885-AF199C82B7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3486" y="1589348"/>
            <a:ext cx="8839200" cy="541071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tabLst>
                <a:tab pos="3200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tabLst>
                <a:tab pos="3200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tabLst>
                <a:tab pos="3200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tabLst>
                <a:tab pos="3200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tabLst>
                <a:tab pos="3200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tabLst>
                <a:tab pos="3200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tabLst>
                <a:tab pos="3200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tabLst>
                <a:tab pos="3200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tabLst>
                <a:tab pos="3200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just" defTabSz="91440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>
                <a:tab pos="3200400" algn="l"/>
              </a:tabLst>
              <a:defRPr/>
            </a:pPr>
            <a:r>
              <a:rPr kumimoji="0" lang="zh-CN" altLang="en-US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位置与范围：</a:t>
            </a:r>
            <a:endParaRPr kumimoji="0" lang="en-US" altLang="zh-CN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just" defTabSz="91440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>
                <a:tab pos="3200400" algn="l"/>
              </a:tabLst>
              <a:defRPr/>
            </a:pPr>
            <a:endParaRPr kumimoji="0" lang="en-US" altLang="zh-CN" i="0" u="none" strike="noStrike" kern="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just" defTabSz="91440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>
                <a:tab pos="3200400" algn="l"/>
              </a:tabLst>
              <a:defRPr/>
            </a:pPr>
            <a:endParaRPr lang="en-US" altLang="zh-CN" kern="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just" defTabSz="91440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>
                <a:tab pos="3200400" algn="l"/>
              </a:tabLst>
              <a:defRPr/>
            </a:pPr>
            <a:endParaRPr kumimoji="0" lang="en-US" altLang="zh-CN" i="0" u="none" strike="noStrike" kern="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just" defTabSz="91440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>
                <a:tab pos="3200400" algn="l"/>
              </a:tabLst>
              <a:defRPr/>
            </a:pPr>
            <a:r>
              <a:rPr kumimoji="0" lang="en-US" altLang="zh-CN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kumimoji="0" lang="zh-CN" altLang="en-US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山西、陕西、宁夏和甘肃南部</a:t>
            </a:r>
            <a:r>
              <a:rPr kumimoji="0" lang="en-US" altLang="zh-CN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  <a:p>
            <a:pPr marL="0" marR="0" lvl="0" indent="0" algn="just" defTabSz="91440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>
                <a:tab pos="3200400" algn="l"/>
              </a:tabLst>
              <a:defRPr/>
            </a:pPr>
            <a:r>
              <a:rPr kumimoji="0" lang="zh-CN" altLang="en-US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自然地理特征：</a:t>
            </a:r>
            <a:endParaRPr kumimoji="0" lang="en-US" altLang="zh-CN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defTabSz="91440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>
                <a:tab pos="3200400" algn="l"/>
              </a:tabLst>
              <a:defRPr/>
            </a:pPr>
            <a:r>
              <a:rPr kumimoji="0" lang="zh-CN" altLang="en-US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世界上最广的黄土分布区；</a:t>
            </a:r>
            <a:endParaRPr kumimoji="0" lang="en-US" altLang="zh-CN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defTabSz="91440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>
                <a:tab pos="3200400" algn="l"/>
              </a:tabLst>
              <a:defRPr/>
            </a:pPr>
            <a:r>
              <a:rPr kumimoji="0" lang="zh-CN" altLang="en-US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水土流失严重、</a:t>
            </a:r>
            <a:endParaRPr kumimoji="0" lang="en-US" altLang="zh-CN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defTabSz="91440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>
                <a:tab pos="3200400" algn="l"/>
              </a:tabLst>
              <a:defRPr/>
            </a:pPr>
            <a:r>
              <a:rPr kumimoji="0" lang="zh-CN" altLang="en-US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千沟万壑、支离破碎</a:t>
            </a:r>
          </a:p>
          <a:p>
            <a:pPr marL="0" marR="0" lvl="0" indent="0" algn="just" defTabSz="91440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>
                <a:tab pos="3200400" algn="l"/>
              </a:tabLst>
              <a:defRPr/>
            </a:pPr>
            <a:r>
              <a:rPr kumimoji="0" lang="zh-CN" altLang="en-US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人文地理特征：</a:t>
            </a:r>
            <a:endParaRPr kumimoji="0" lang="en-US" altLang="zh-CN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just" defTabSz="91440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>
                <a:tab pos="3200400" algn="l"/>
              </a:tabLst>
              <a:defRPr/>
            </a:pPr>
            <a:r>
              <a:rPr kumimoji="0" lang="zh-CN" altLang="en-US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以谷子为主的旱作农业；以煤炭为主的能源开发</a:t>
            </a:r>
          </a:p>
          <a:p>
            <a:pPr marL="0" marR="0" lvl="0" indent="0" algn="just" defTabSz="91440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>
                <a:tab pos="3200400" algn="l"/>
              </a:tabLst>
              <a:defRPr/>
            </a:pPr>
            <a:endParaRPr kumimoji="0" lang="en-US" altLang="zh-CN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="" xmlns:a16="http://schemas.microsoft.com/office/drawing/2014/main" id="{EF4DC974-19D1-44E7-8BAB-C74DD9B8881E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831071" y="840196"/>
            <a:ext cx="6750437" cy="4387502"/>
          </a:xfrm>
          <a:prstGeom prst="rect">
            <a:avLst/>
          </a:prstGeom>
        </p:spPr>
      </p:pic>
      <p:pic>
        <p:nvPicPr>
          <p:cNvPr id="13" name="Picture 4" descr="未经治理的黄土高原"/>
          <p:cNvPicPr>
            <a:picLocks noChangeAspect="1"/>
          </p:cNvPicPr>
          <p:nvPr/>
        </p:nvPicPr>
        <p:blipFill>
          <a:blip r:embed="rId5" cstate="print">
            <a:lum bright="-12000" contrast="24000"/>
          </a:blip>
          <a:srcRect l="4311" r="12460" b="18661"/>
          <a:stretch>
            <a:fillRect/>
          </a:stretch>
        </p:blipFill>
        <p:spPr>
          <a:xfrm>
            <a:off x="8687229" y="4196034"/>
            <a:ext cx="3170767" cy="2323253"/>
          </a:xfrm>
          <a:prstGeom prst="rect">
            <a:avLst/>
          </a:prstGeom>
          <a:noFill/>
          <a:ln w="38100" cap="flat" cmpd="sng">
            <a:solidFill>
              <a:srgbClr val="FF6600"/>
            </a:solidFill>
            <a:prstDash val="solid"/>
            <a:miter/>
            <a:headEnd type="none" w="med" len="med"/>
            <a:tailEnd type="none" w="med" len="med"/>
          </a:ln>
        </p:spPr>
      </p:pic>
      <p:grpSp>
        <p:nvGrpSpPr>
          <p:cNvPr id="15" name="Group 14"/>
          <p:cNvGrpSpPr>
            <a:grpSpLocks/>
          </p:cNvGrpSpPr>
          <p:nvPr/>
        </p:nvGrpSpPr>
        <p:grpSpPr bwMode="auto">
          <a:xfrm>
            <a:off x="1618003" y="1733827"/>
            <a:ext cx="2981325" cy="1673225"/>
            <a:chOff x="420" y="2978"/>
            <a:chExt cx="1761" cy="1054"/>
          </a:xfrm>
        </p:grpSpPr>
        <p:sp>
          <p:nvSpPr>
            <p:cNvPr id="16" name="Line 15"/>
            <p:cNvSpPr>
              <a:spLocks noChangeShapeType="1"/>
            </p:cNvSpPr>
            <p:nvPr/>
          </p:nvSpPr>
          <p:spPr bwMode="auto">
            <a:xfrm>
              <a:off x="996" y="3406"/>
              <a:ext cx="1164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" name="Line 16"/>
            <p:cNvSpPr>
              <a:spLocks noChangeShapeType="1"/>
            </p:cNvSpPr>
            <p:nvPr/>
          </p:nvSpPr>
          <p:spPr bwMode="auto">
            <a:xfrm>
              <a:off x="1296" y="3226"/>
              <a:ext cx="0" cy="80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" name="Text Box 17"/>
            <p:cNvSpPr txBox="1">
              <a:spLocks noChangeArrowheads="1"/>
            </p:cNvSpPr>
            <p:nvPr/>
          </p:nvSpPr>
          <p:spPr bwMode="auto">
            <a:xfrm>
              <a:off x="420" y="3274"/>
              <a:ext cx="51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en-US" altLang="zh-CN" sz="2000">
                  <a:latin typeface="Times New Roman" panose="02020603050405020304" pitchFamily="18" charset="0"/>
                </a:rPr>
                <a:t>40°N</a:t>
              </a:r>
            </a:p>
          </p:txBody>
        </p:sp>
        <p:sp>
          <p:nvSpPr>
            <p:cNvPr id="19" name="Text Box 18"/>
            <p:cNvSpPr txBox="1">
              <a:spLocks noChangeArrowheads="1"/>
            </p:cNvSpPr>
            <p:nvPr/>
          </p:nvSpPr>
          <p:spPr bwMode="auto">
            <a:xfrm>
              <a:off x="1596" y="2978"/>
              <a:ext cx="585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en-US" altLang="zh-CN" sz="2000">
                  <a:latin typeface="Times New Roman" panose="02020603050405020304" pitchFamily="18" charset="0"/>
                </a:rPr>
                <a:t>115°E</a:t>
              </a:r>
            </a:p>
          </p:txBody>
        </p:sp>
        <p:sp>
          <p:nvSpPr>
            <p:cNvPr id="20" name="Line 19"/>
            <p:cNvSpPr>
              <a:spLocks noChangeShapeType="1"/>
            </p:cNvSpPr>
            <p:nvPr/>
          </p:nvSpPr>
          <p:spPr bwMode="auto">
            <a:xfrm>
              <a:off x="1008" y="3744"/>
              <a:ext cx="115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" name="Line 20"/>
            <p:cNvSpPr>
              <a:spLocks noChangeShapeType="1"/>
            </p:cNvSpPr>
            <p:nvPr/>
          </p:nvSpPr>
          <p:spPr bwMode="auto">
            <a:xfrm>
              <a:off x="1824" y="3238"/>
              <a:ext cx="0" cy="79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" name="Text Box 21"/>
            <p:cNvSpPr txBox="1">
              <a:spLocks noChangeArrowheads="1"/>
            </p:cNvSpPr>
            <p:nvPr/>
          </p:nvSpPr>
          <p:spPr bwMode="auto">
            <a:xfrm>
              <a:off x="1035" y="2986"/>
              <a:ext cx="585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en-US" altLang="zh-CN" sz="2000">
                  <a:latin typeface="Times New Roman" panose="02020603050405020304" pitchFamily="18" charset="0"/>
                </a:rPr>
                <a:t>105°E</a:t>
              </a:r>
            </a:p>
          </p:txBody>
        </p:sp>
        <p:sp>
          <p:nvSpPr>
            <p:cNvPr id="23" name="Text Box 22"/>
            <p:cNvSpPr txBox="1">
              <a:spLocks noChangeArrowheads="1"/>
            </p:cNvSpPr>
            <p:nvPr/>
          </p:nvSpPr>
          <p:spPr bwMode="auto">
            <a:xfrm>
              <a:off x="444" y="3622"/>
              <a:ext cx="51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en-US" altLang="zh-CN" sz="2000">
                  <a:latin typeface="Times New Roman" panose="02020603050405020304" pitchFamily="18" charset="0"/>
                </a:rPr>
                <a:t>35°N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xmlns="" val="37560980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ChangeArrowheads="1"/>
          </p:cNvSpPr>
          <p:nvPr/>
        </p:nvSpPr>
        <p:spPr bwMode="auto">
          <a:xfrm>
            <a:off x="1524001" y="152400"/>
            <a:ext cx="3743325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600">
                <a:latin typeface="Times New Roman" panose="02020603050405020304" pitchFamily="18" charset="0"/>
                <a:ea typeface="黑体" panose="02010609060101010101" pitchFamily="49" charset="-122"/>
              </a:rPr>
              <a:t>四大高原</a:t>
            </a:r>
          </a:p>
        </p:txBody>
      </p:sp>
      <p:sp>
        <p:nvSpPr>
          <p:cNvPr id="48131" name="Rectangle 3"/>
          <p:cNvSpPr>
            <a:spLocks noChangeArrowheads="1"/>
          </p:cNvSpPr>
          <p:nvPr/>
        </p:nvSpPr>
        <p:spPr bwMode="auto">
          <a:xfrm>
            <a:off x="1524000" y="838200"/>
            <a:ext cx="4679950" cy="725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  <a:spcBef>
                <a:spcPct val="50000"/>
              </a:spcBef>
            </a:pPr>
            <a:r>
              <a:rPr kumimoji="1" lang="zh-CN" altLang="en-US" sz="3200">
                <a:solidFill>
                  <a:srgbClr val="0000FF"/>
                </a:solidFill>
                <a:latin typeface="Times New Roman" panose="02020603050405020304" pitchFamily="18" charset="0"/>
              </a:rPr>
              <a:t>（</a:t>
            </a:r>
            <a:r>
              <a:rPr kumimoji="1" lang="en-US" altLang="zh-CN" sz="3200">
                <a:solidFill>
                  <a:srgbClr val="0000FF"/>
                </a:solidFill>
                <a:latin typeface="Times New Roman" panose="02020603050405020304" pitchFamily="18" charset="0"/>
              </a:rPr>
              <a:t>4</a:t>
            </a:r>
            <a:r>
              <a:rPr kumimoji="1" lang="zh-CN" altLang="en-US" sz="3200">
                <a:solidFill>
                  <a:srgbClr val="0000FF"/>
                </a:solidFill>
                <a:latin typeface="Times New Roman" panose="02020603050405020304" pitchFamily="18" charset="0"/>
              </a:rPr>
              <a:t>）云贵高原</a:t>
            </a:r>
          </a:p>
        </p:txBody>
      </p:sp>
      <p:pic>
        <p:nvPicPr>
          <p:cNvPr id="48132" name="Picture 4" descr="图片1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919288" y="3068639"/>
            <a:ext cx="4826000" cy="3455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3262313" y="2141538"/>
            <a:ext cx="1828800" cy="1143000"/>
            <a:chOff x="2880" y="816"/>
            <a:chExt cx="1152" cy="720"/>
          </a:xfrm>
        </p:grpSpPr>
        <p:sp>
          <p:nvSpPr>
            <p:cNvPr id="48150" name="AutoShape 6"/>
            <p:cNvSpPr>
              <a:spLocks noChangeArrowheads="1"/>
            </p:cNvSpPr>
            <p:nvPr/>
          </p:nvSpPr>
          <p:spPr bwMode="auto">
            <a:xfrm>
              <a:off x="2880" y="816"/>
              <a:ext cx="1152" cy="288"/>
            </a:xfrm>
            <a:prstGeom prst="wedgeRoundRectCallout">
              <a:avLst>
                <a:gd name="adj1" fmla="val 18838"/>
                <a:gd name="adj2" fmla="val 193403"/>
                <a:gd name="adj3" fmla="val 1666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kumimoji="1" lang="zh-CN" altLang="en-US" sz="2400">
                  <a:solidFill>
                    <a:srgbClr val="0000CC"/>
                  </a:solidFill>
                  <a:latin typeface="Times New Roman" panose="02020603050405020304" pitchFamily="18" charset="0"/>
                </a:rPr>
                <a:t>四川盆地</a:t>
              </a:r>
            </a:p>
          </p:txBody>
        </p:sp>
        <p:sp>
          <p:nvSpPr>
            <p:cNvPr id="48151" name="Freeform 7"/>
            <p:cNvSpPr>
              <a:spLocks/>
            </p:cNvSpPr>
            <p:nvPr/>
          </p:nvSpPr>
          <p:spPr bwMode="auto">
            <a:xfrm flipV="1">
              <a:off x="3312" y="1494"/>
              <a:ext cx="624" cy="42"/>
            </a:xfrm>
            <a:custGeom>
              <a:avLst/>
              <a:gdLst>
                <a:gd name="T0" fmla="*/ 624 w 161"/>
                <a:gd name="T1" fmla="*/ 0 h 1096"/>
                <a:gd name="T2" fmla="*/ 426 w 161"/>
                <a:gd name="T3" fmla="*/ 15 h 1096"/>
                <a:gd name="T4" fmla="*/ 0 w 161"/>
                <a:gd name="T5" fmla="*/ 42 h 1096"/>
                <a:gd name="T6" fmla="*/ 0 60000 65536"/>
                <a:gd name="T7" fmla="*/ 0 60000 65536"/>
                <a:gd name="T8" fmla="*/ 0 60000 65536"/>
                <a:gd name="T9" fmla="*/ 0 w 161"/>
                <a:gd name="T10" fmla="*/ 0 h 1096"/>
                <a:gd name="T11" fmla="*/ 161 w 161"/>
                <a:gd name="T12" fmla="*/ 1096 h 109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61" h="1096">
                  <a:moveTo>
                    <a:pt x="161" y="0"/>
                  </a:moveTo>
                  <a:cubicBezTo>
                    <a:pt x="150" y="66"/>
                    <a:pt x="137" y="207"/>
                    <a:pt x="110" y="390"/>
                  </a:cubicBezTo>
                  <a:cubicBezTo>
                    <a:pt x="70" y="598"/>
                    <a:pt x="23" y="949"/>
                    <a:pt x="0" y="1096"/>
                  </a:cubicBezTo>
                </a:path>
              </a:pathLst>
            </a:custGeom>
            <a:noFill/>
            <a:ln w="571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  <p:grpSp>
        <p:nvGrpSpPr>
          <p:cNvPr id="3" name="Group 8"/>
          <p:cNvGrpSpPr>
            <a:grpSpLocks/>
          </p:cNvGrpSpPr>
          <p:nvPr/>
        </p:nvGrpSpPr>
        <p:grpSpPr bwMode="auto">
          <a:xfrm>
            <a:off x="2136775" y="2924175"/>
            <a:ext cx="1371600" cy="2743200"/>
            <a:chOff x="2736" y="1392"/>
            <a:chExt cx="864" cy="1728"/>
          </a:xfrm>
        </p:grpSpPr>
        <p:sp>
          <p:nvSpPr>
            <p:cNvPr id="48148" name="Freeform 9"/>
            <p:cNvSpPr>
              <a:spLocks/>
            </p:cNvSpPr>
            <p:nvPr/>
          </p:nvSpPr>
          <p:spPr bwMode="auto">
            <a:xfrm flipH="1" flipV="1">
              <a:off x="3072" y="1488"/>
              <a:ext cx="528" cy="1632"/>
            </a:xfrm>
            <a:custGeom>
              <a:avLst/>
              <a:gdLst>
                <a:gd name="T0" fmla="*/ 528 w 161"/>
                <a:gd name="T1" fmla="*/ 0 h 1096"/>
                <a:gd name="T2" fmla="*/ 361 w 161"/>
                <a:gd name="T3" fmla="*/ 581 h 1096"/>
                <a:gd name="T4" fmla="*/ 0 w 161"/>
                <a:gd name="T5" fmla="*/ 1632 h 1096"/>
                <a:gd name="T6" fmla="*/ 0 60000 65536"/>
                <a:gd name="T7" fmla="*/ 0 60000 65536"/>
                <a:gd name="T8" fmla="*/ 0 60000 65536"/>
                <a:gd name="T9" fmla="*/ 0 w 161"/>
                <a:gd name="T10" fmla="*/ 0 h 1096"/>
                <a:gd name="T11" fmla="*/ 161 w 161"/>
                <a:gd name="T12" fmla="*/ 1096 h 109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61" h="1096">
                  <a:moveTo>
                    <a:pt x="161" y="0"/>
                  </a:moveTo>
                  <a:cubicBezTo>
                    <a:pt x="150" y="66"/>
                    <a:pt x="137" y="207"/>
                    <a:pt x="110" y="390"/>
                  </a:cubicBezTo>
                  <a:cubicBezTo>
                    <a:pt x="70" y="598"/>
                    <a:pt x="23" y="949"/>
                    <a:pt x="0" y="1096"/>
                  </a:cubicBezTo>
                </a:path>
              </a:pathLst>
            </a:custGeom>
            <a:noFill/>
            <a:ln w="571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8149" name="AutoShape 10"/>
            <p:cNvSpPr>
              <a:spLocks noChangeArrowheads="1"/>
            </p:cNvSpPr>
            <p:nvPr/>
          </p:nvSpPr>
          <p:spPr bwMode="auto">
            <a:xfrm>
              <a:off x="2736" y="1392"/>
              <a:ext cx="768" cy="288"/>
            </a:xfrm>
            <a:prstGeom prst="wedgeRoundRectCallout">
              <a:avLst>
                <a:gd name="adj1" fmla="val 28255"/>
                <a:gd name="adj2" fmla="val 274653"/>
                <a:gd name="adj3" fmla="val 1666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kumimoji="1" lang="zh-CN" altLang="en-US" sz="2400">
                  <a:solidFill>
                    <a:srgbClr val="0000CC"/>
                  </a:solidFill>
                  <a:latin typeface="Times New Roman" panose="02020603050405020304" pitchFamily="18" charset="0"/>
                </a:rPr>
                <a:t>横断山</a:t>
              </a:r>
            </a:p>
          </p:txBody>
        </p:sp>
      </p:grpSp>
      <p:pic>
        <p:nvPicPr>
          <p:cNvPr id="48135" name="Picture 11" descr="2006823_c5dc81e877ece7bbc2c7c0b701f3d873">
            <a:hlinkClick r:id="rId4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175500" y="3576639"/>
            <a:ext cx="3492500" cy="2624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136" name="Picture 12" descr="xin_01030308091606972167">
            <a:hlinkClick r:id="rId6"/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175500" y="249238"/>
            <a:ext cx="3492500" cy="2570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137" name="Text Box 13"/>
          <p:cNvSpPr txBox="1">
            <a:spLocks noChangeArrowheads="1"/>
          </p:cNvSpPr>
          <p:nvPr/>
        </p:nvSpPr>
        <p:spPr bwMode="auto">
          <a:xfrm>
            <a:off x="8180389" y="2784475"/>
            <a:ext cx="20923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400" dirty="0">
                <a:latin typeface="Times New Roman" panose="02020603050405020304" pitchFamily="18" charset="0"/>
              </a:rPr>
              <a:t>大理坝子</a:t>
            </a:r>
          </a:p>
        </p:txBody>
      </p:sp>
      <p:sp>
        <p:nvSpPr>
          <p:cNvPr id="48138" name="Text Box 14"/>
          <p:cNvSpPr txBox="1">
            <a:spLocks noChangeArrowheads="1"/>
          </p:cNvSpPr>
          <p:nvPr/>
        </p:nvSpPr>
        <p:spPr bwMode="auto">
          <a:xfrm>
            <a:off x="8169275" y="6197600"/>
            <a:ext cx="2921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400">
                <a:latin typeface="Times New Roman" panose="02020603050405020304" pitchFamily="18" charset="0"/>
              </a:rPr>
              <a:t>路南石林</a:t>
            </a:r>
          </a:p>
        </p:txBody>
      </p:sp>
    </p:spTree>
    <p:extLst>
      <p:ext uri="{BB962C8B-B14F-4D97-AF65-F5344CB8AC3E}">
        <p14:creationId xmlns:p14="http://schemas.microsoft.com/office/powerpoint/2010/main" xmlns="" val="1535148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="" xmlns:a16="http://schemas.microsoft.com/office/drawing/2014/main" id="{F2E10D8E-1E31-411C-A10B-B2B0C2D4519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 b="488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="" xmlns:a16="http://schemas.microsoft.com/office/drawing/2014/main" id="{8E6916E4-DF7A-4787-8FCA-52545ABA22C3}"/>
              </a:ext>
            </a:extLst>
          </p:cNvPr>
          <p:cNvSpPr/>
          <p:nvPr/>
        </p:nvSpPr>
        <p:spPr>
          <a:xfrm>
            <a:off x="325441" y="294369"/>
            <a:ext cx="11541119" cy="6269263"/>
          </a:xfrm>
          <a:prstGeom prst="roundRect">
            <a:avLst>
              <a:gd name="adj" fmla="val 2169"/>
            </a:avLst>
          </a:prstGeom>
          <a:solidFill>
            <a:srgbClr val="F0F2EE"/>
          </a:solidFill>
          <a:ln w="12700" cap="flat" cmpd="sng" algn="ctr">
            <a:noFill/>
            <a:prstDash val="solid"/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="" xmlns:a16="http://schemas.microsoft.com/office/drawing/2014/main" id="{60A2C977-F8EC-456B-810A-F13DAE9DF265}"/>
              </a:ext>
            </a:extLst>
          </p:cNvPr>
          <p:cNvGrpSpPr/>
          <p:nvPr/>
        </p:nvGrpSpPr>
        <p:grpSpPr>
          <a:xfrm>
            <a:off x="444254" y="381327"/>
            <a:ext cx="1080000" cy="576000"/>
            <a:chOff x="2581843" y="603315"/>
            <a:chExt cx="1080000" cy="576000"/>
          </a:xfrm>
        </p:grpSpPr>
        <p:cxnSp>
          <p:nvCxnSpPr>
            <p:cNvPr id="5" name="直接连接符 4">
              <a:extLst>
                <a:ext uri="{FF2B5EF4-FFF2-40B4-BE49-F238E27FC236}">
                  <a16:creationId xmlns="" xmlns:a16="http://schemas.microsoft.com/office/drawing/2014/main" id="{5DD2FA2A-64B3-4B42-8A46-5D63F3117E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96066" y="603315"/>
              <a:ext cx="0" cy="576000"/>
            </a:xfrm>
            <a:prstGeom prst="line">
              <a:avLst/>
            </a:prstGeom>
            <a:ln w="381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75000"/>
                    </a:schemeClr>
                  </a:gs>
                  <a:gs pos="3900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>
              <a:extLst>
                <a:ext uri="{FF2B5EF4-FFF2-40B4-BE49-F238E27FC236}">
                  <a16:creationId xmlns="" xmlns:a16="http://schemas.microsoft.com/office/drawing/2014/main" id="{1AF40CFC-5FCF-4C02-AE16-8B9F435D382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121843" y="227814"/>
              <a:ext cx="0" cy="1080000"/>
            </a:xfrm>
            <a:prstGeom prst="line">
              <a:avLst/>
            </a:prstGeom>
            <a:ln w="381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75000"/>
                    </a:schemeClr>
                  </a:gs>
                  <a:gs pos="3900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组合 6">
            <a:extLst>
              <a:ext uri="{FF2B5EF4-FFF2-40B4-BE49-F238E27FC236}">
                <a16:creationId xmlns="" xmlns:a16="http://schemas.microsoft.com/office/drawing/2014/main" id="{2141831C-6CD1-4F00-816D-972F1F3A0378}"/>
              </a:ext>
            </a:extLst>
          </p:cNvPr>
          <p:cNvGrpSpPr/>
          <p:nvPr/>
        </p:nvGrpSpPr>
        <p:grpSpPr>
          <a:xfrm rot="10800000">
            <a:off x="1998402" y="785091"/>
            <a:ext cx="1080000" cy="576000"/>
            <a:chOff x="2581843" y="603315"/>
            <a:chExt cx="1080000" cy="576000"/>
          </a:xfrm>
        </p:grpSpPr>
        <p:cxnSp>
          <p:nvCxnSpPr>
            <p:cNvPr id="10" name="直接连接符 9">
              <a:extLst>
                <a:ext uri="{FF2B5EF4-FFF2-40B4-BE49-F238E27FC236}">
                  <a16:creationId xmlns="" xmlns:a16="http://schemas.microsoft.com/office/drawing/2014/main" id="{B667E65C-1F8E-40E9-8C58-BA579FB1FA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96066" y="603315"/>
              <a:ext cx="0" cy="576000"/>
            </a:xfrm>
            <a:prstGeom prst="line">
              <a:avLst/>
            </a:prstGeom>
            <a:ln w="381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75000"/>
                    </a:schemeClr>
                  </a:gs>
                  <a:gs pos="3900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>
              <a:extLst>
                <a:ext uri="{FF2B5EF4-FFF2-40B4-BE49-F238E27FC236}">
                  <a16:creationId xmlns="" xmlns:a16="http://schemas.microsoft.com/office/drawing/2014/main" id="{370F5EAF-914D-4D5A-BD29-F1FB4118185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121843" y="227814"/>
              <a:ext cx="0" cy="1080000"/>
            </a:xfrm>
            <a:prstGeom prst="line">
              <a:avLst/>
            </a:prstGeom>
            <a:ln w="381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75000"/>
                    </a:schemeClr>
                  </a:gs>
                  <a:gs pos="3900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文本框 1">
            <a:extLst>
              <a:ext uri="{FF2B5EF4-FFF2-40B4-BE49-F238E27FC236}">
                <a16:creationId xmlns="" xmlns:a16="http://schemas.microsoft.com/office/drawing/2014/main" id="{CE0ED4AE-A646-409A-A36A-41CE9495C19D}"/>
              </a:ext>
            </a:extLst>
          </p:cNvPr>
          <p:cNvSpPr txBox="1"/>
          <p:nvPr/>
        </p:nvSpPr>
        <p:spPr>
          <a:xfrm>
            <a:off x="917445" y="578586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云贵高原</a:t>
            </a:r>
          </a:p>
        </p:txBody>
      </p:sp>
      <p:sp>
        <p:nvSpPr>
          <p:cNvPr id="12" name="矩形 1">
            <a:extLst>
              <a:ext uri="{FF2B5EF4-FFF2-40B4-BE49-F238E27FC236}">
                <a16:creationId xmlns="" xmlns:a16="http://schemas.microsoft.com/office/drawing/2014/main" id="{2CCB85F2-359D-428A-8F80-1FBE8BFEDF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8477" y="1444008"/>
            <a:ext cx="8839200" cy="4967514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tabLst>
                <a:tab pos="3200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tabLst>
                <a:tab pos="3200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tabLst>
                <a:tab pos="3200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tabLst>
                <a:tab pos="3200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tabLst>
                <a:tab pos="3200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tabLst>
                <a:tab pos="3200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tabLst>
                <a:tab pos="3200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tabLst>
                <a:tab pos="3200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tabLst>
                <a:tab pos="3200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2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位置与范围：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20000"/>
              </a:lnSpc>
            </a:pPr>
            <a:endParaRPr lang="en-US" altLang="zh-CN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20000"/>
              </a:lnSpc>
            </a:pPr>
            <a:endParaRPr lang="en-US" altLang="zh-CN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20000"/>
              </a:lnSpc>
            </a:pPr>
            <a:endParaRPr lang="en-US" altLang="zh-CN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20000"/>
              </a:lnSpc>
            </a:pPr>
            <a:r>
              <a:rPr lang="en-US" altLang="zh-CN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云南、贵州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  <a:p>
            <a:pPr algn="just">
              <a:lnSpc>
                <a:spcPct val="12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自然地理特征：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地势西高东低；地表崎岖，</a:t>
            </a:r>
            <a:endParaRPr lang="en-US" altLang="zh-CN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石灰岩广布；　喀斯特地貌发育</a:t>
            </a:r>
          </a:p>
          <a:p>
            <a:pPr algn="just">
              <a:lnSpc>
                <a:spcPct val="12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人文地理特征：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20000"/>
              </a:lnSpc>
            </a:pP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“坝子”为农业区，交通落后制约经济发展</a:t>
            </a:r>
            <a:r>
              <a:rPr lang="zh-CN" altLang="en-US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en-US" altLang="zh-CN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20000"/>
              </a:lnSpc>
            </a:pPr>
            <a:r>
              <a:rPr lang="zh-CN" altLang="en-US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旅游资源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丰富</a:t>
            </a:r>
            <a:r>
              <a:rPr lang="zh-CN" altLang="en-US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；少数民族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分布广</a:t>
            </a:r>
          </a:p>
        </p:txBody>
      </p:sp>
      <p:pic>
        <p:nvPicPr>
          <p:cNvPr id="13" name="内容占位符 5" descr="微信图片_20201122105630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554810" y="2952630"/>
            <a:ext cx="4835734" cy="339470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547354" y="750127"/>
            <a:ext cx="3209290" cy="2078795"/>
          </a:xfrm>
          <a:prstGeom prst="rect">
            <a:avLst/>
          </a:prstGeom>
        </p:spPr>
      </p:pic>
      <p:grpSp>
        <p:nvGrpSpPr>
          <p:cNvPr id="15" name="Group 15"/>
          <p:cNvGrpSpPr>
            <a:grpSpLocks/>
          </p:cNvGrpSpPr>
          <p:nvPr/>
        </p:nvGrpSpPr>
        <p:grpSpPr bwMode="auto">
          <a:xfrm>
            <a:off x="1868400" y="1746130"/>
            <a:ext cx="3049588" cy="1660525"/>
            <a:chOff x="2831" y="2936"/>
            <a:chExt cx="1921" cy="1046"/>
          </a:xfrm>
        </p:grpSpPr>
        <p:sp>
          <p:nvSpPr>
            <p:cNvPr id="16" name="Line 16"/>
            <p:cNvSpPr>
              <a:spLocks noChangeShapeType="1"/>
            </p:cNvSpPr>
            <p:nvPr/>
          </p:nvSpPr>
          <p:spPr bwMode="auto">
            <a:xfrm>
              <a:off x="3504" y="3356"/>
              <a:ext cx="1164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" name="Line 17"/>
            <p:cNvSpPr>
              <a:spLocks noChangeShapeType="1"/>
            </p:cNvSpPr>
            <p:nvPr/>
          </p:nvSpPr>
          <p:spPr bwMode="auto">
            <a:xfrm>
              <a:off x="3804" y="3176"/>
              <a:ext cx="0" cy="80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" name="Text Box 18"/>
            <p:cNvSpPr txBox="1">
              <a:spLocks noChangeArrowheads="1"/>
            </p:cNvSpPr>
            <p:nvPr/>
          </p:nvSpPr>
          <p:spPr bwMode="auto">
            <a:xfrm>
              <a:off x="2928" y="3224"/>
              <a:ext cx="553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en-US" altLang="zh-CN" sz="2000">
                  <a:latin typeface="Times New Roman" panose="02020603050405020304" pitchFamily="18" charset="0"/>
                </a:rPr>
                <a:t>28°N</a:t>
              </a:r>
            </a:p>
          </p:txBody>
        </p:sp>
        <p:sp>
          <p:nvSpPr>
            <p:cNvPr id="19" name="Text Box 19"/>
            <p:cNvSpPr txBox="1">
              <a:spLocks noChangeArrowheads="1"/>
            </p:cNvSpPr>
            <p:nvPr/>
          </p:nvSpPr>
          <p:spPr bwMode="auto">
            <a:xfrm>
              <a:off x="4128" y="2940"/>
              <a:ext cx="624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en-US" altLang="zh-CN" sz="2000">
                  <a:latin typeface="Times New Roman" panose="02020603050405020304" pitchFamily="18" charset="0"/>
                </a:rPr>
                <a:t>110°E</a:t>
              </a:r>
            </a:p>
          </p:txBody>
        </p:sp>
        <p:sp>
          <p:nvSpPr>
            <p:cNvPr id="20" name="Line 20"/>
            <p:cNvSpPr>
              <a:spLocks noChangeShapeType="1"/>
            </p:cNvSpPr>
            <p:nvPr/>
          </p:nvSpPr>
          <p:spPr bwMode="auto">
            <a:xfrm>
              <a:off x="3504" y="3696"/>
              <a:ext cx="115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" name="Line 21"/>
            <p:cNvSpPr>
              <a:spLocks noChangeShapeType="1"/>
            </p:cNvSpPr>
            <p:nvPr/>
          </p:nvSpPr>
          <p:spPr bwMode="auto">
            <a:xfrm>
              <a:off x="4332" y="3188"/>
              <a:ext cx="0" cy="79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" name="Text Box 22"/>
            <p:cNvSpPr txBox="1">
              <a:spLocks noChangeArrowheads="1"/>
            </p:cNvSpPr>
            <p:nvPr/>
          </p:nvSpPr>
          <p:spPr bwMode="auto">
            <a:xfrm>
              <a:off x="3543" y="2936"/>
              <a:ext cx="624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en-US" altLang="zh-CN" sz="2000">
                  <a:latin typeface="Times New Roman" panose="02020603050405020304" pitchFamily="18" charset="0"/>
                </a:rPr>
                <a:t>100°E</a:t>
              </a:r>
            </a:p>
          </p:txBody>
        </p:sp>
        <p:sp>
          <p:nvSpPr>
            <p:cNvPr id="23" name="Text Box 23"/>
            <p:cNvSpPr txBox="1">
              <a:spLocks noChangeArrowheads="1"/>
            </p:cNvSpPr>
            <p:nvPr/>
          </p:nvSpPr>
          <p:spPr bwMode="auto">
            <a:xfrm>
              <a:off x="2831" y="3572"/>
              <a:ext cx="673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en-US" altLang="zh-CN" sz="2000">
                  <a:latin typeface="Times New Roman" panose="02020603050405020304" pitchFamily="18" charset="0"/>
                </a:rPr>
                <a:t>23.5°N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xmlns="" val="26978056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" presetClass="entr" presetSubtype="4" fill="hold" nodeType="afterEffect"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858" name="Picture 24" descr="3-1-P03中国地形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212976" y="857250"/>
            <a:ext cx="7694613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21859" name="准噶尔盆地"/>
          <p:cNvGrpSpPr>
            <a:grpSpLocks/>
          </p:cNvGrpSpPr>
          <p:nvPr/>
        </p:nvGrpSpPr>
        <p:grpSpPr bwMode="auto">
          <a:xfrm>
            <a:off x="4035426" y="1828800"/>
            <a:ext cx="1724025" cy="527050"/>
            <a:chOff x="3559126" y="3587262"/>
            <a:chExt cx="1789559" cy="461665"/>
          </a:xfrm>
        </p:grpSpPr>
        <p:sp>
          <p:nvSpPr>
            <p:cNvPr id="100355" name="矩形 4"/>
            <p:cNvSpPr/>
            <p:nvPr>
              <p:custDataLst>
                <p:tags r:id="rId10"/>
              </p:custDataLst>
            </p:nvPr>
          </p:nvSpPr>
          <p:spPr>
            <a:xfrm>
              <a:off x="3605266" y="3587262"/>
              <a:ext cx="1677506" cy="461665"/>
            </a:xfrm>
            <a:prstGeom prst="rect">
              <a:avLst/>
            </a:prstGeom>
            <a:solidFill>
              <a:srgbClr val="0070C0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 anchor="ctr"/>
            <a:lstStyle>
              <a:lvl1pPr defTabSz="6858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defTabSz="6858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defTabSz="6858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defTabSz="6858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defTabSz="6858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defTabSz="685800" eaLnBrk="0" fontAlgn="base" hangingPunct="0">
                <a:spcBef>
                  <a:spcPct val="0"/>
                </a:spcBef>
                <a:spcAft>
                  <a:spcPct val="0"/>
                </a:spcAft>
                <a:buSzPct val="10000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defTabSz="685800" eaLnBrk="0" fontAlgn="base" hangingPunct="0">
                <a:spcBef>
                  <a:spcPct val="0"/>
                </a:spcBef>
                <a:spcAft>
                  <a:spcPct val="0"/>
                </a:spcAft>
                <a:buSzPct val="10000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defTabSz="685800" eaLnBrk="0" fontAlgn="base" hangingPunct="0">
                <a:spcBef>
                  <a:spcPct val="0"/>
                </a:spcBef>
                <a:spcAft>
                  <a:spcPct val="0"/>
                </a:spcAft>
                <a:buSzPct val="10000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defTabSz="685800" eaLnBrk="0" fontAlgn="base" hangingPunct="0">
                <a:spcBef>
                  <a:spcPct val="0"/>
                </a:spcBef>
                <a:spcAft>
                  <a:spcPct val="0"/>
                </a:spcAft>
                <a:buSzPct val="10000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 sz="2400">
                <a:solidFill>
                  <a:srgbClr val="FFFFFF"/>
                </a:solidFill>
                <a:latin typeface="Verdana" panose="020B060403050404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100356" name="文本框 1"/>
            <p:cNvSpPr txBox="1"/>
            <p:nvPr>
              <p:custDataLst>
                <p:tags r:id="rId11"/>
              </p:custDataLst>
            </p:nvPr>
          </p:nvSpPr>
          <p:spPr>
            <a:xfrm>
              <a:off x="3559126" y="3587262"/>
              <a:ext cx="1789559" cy="404653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 wrap="none">
              <a:spAutoFit/>
            </a:bodyPr>
            <a:lstStyle>
              <a:lvl1pPr defTabSz="6858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defTabSz="6858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defTabSz="6858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defTabSz="6858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defTabSz="6858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defTabSz="685800" eaLnBrk="0" fontAlgn="base" hangingPunct="0">
                <a:spcBef>
                  <a:spcPct val="0"/>
                </a:spcBef>
                <a:spcAft>
                  <a:spcPct val="0"/>
                </a:spcAft>
                <a:buSzPct val="10000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defTabSz="685800" eaLnBrk="0" fontAlgn="base" hangingPunct="0">
                <a:spcBef>
                  <a:spcPct val="0"/>
                </a:spcBef>
                <a:spcAft>
                  <a:spcPct val="0"/>
                </a:spcAft>
                <a:buSzPct val="10000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defTabSz="685800" eaLnBrk="0" fontAlgn="base" hangingPunct="0">
                <a:spcBef>
                  <a:spcPct val="0"/>
                </a:spcBef>
                <a:spcAft>
                  <a:spcPct val="0"/>
                </a:spcAft>
                <a:buSzPct val="10000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defTabSz="685800" eaLnBrk="0" fontAlgn="base" hangingPunct="0">
                <a:spcBef>
                  <a:spcPct val="0"/>
                </a:spcBef>
                <a:spcAft>
                  <a:spcPct val="0"/>
                </a:spcAft>
                <a:buSzPct val="10000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2400">
                  <a:solidFill>
                    <a:srgbClr val="FFFFFF"/>
                  </a:solidFill>
                  <a:latin typeface="Verdana" panose="020B0604030504040204" pitchFamily="34" charset="0"/>
                  <a:ea typeface="微软雅黑" panose="020B0503020204020204" pitchFamily="34" charset="-122"/>
                </a:rPr>
                <a:t>准噶尔盆地</a:t>
              </a:r>
            </a:p>
          </p:txBody>
        </p:sp>
      </p:grpSp>
      <p:grpSp>
        <p:nvGrpSpPr>
          <p:cNvPr id="121862" name="塔里木盆地"/>
          <p:cNvGrpSpPr>
            <a:grpSpLocks/>
          </p:cNvGrpSpPr>
          <p:nvPr/>
        </p:nvGrpSpPr>
        <p:grpSpPr bwMode="auto">
          <a:xfrm>
            <a:off x="3165475" y="2530475"/>
            <a:ext cx="1722438" cy="527050"/>
            <a:chOff x="3549474" y="3587262"/>
            <a:chExt cx="1789559" cy="461665"/>
          </a:xfrm>
        </p:grpSpPr>
        <p:sp>
          <p:nvSpPr>
            <p:cNvPr id="100358" name="矩形 16"/>
            <p:cNvSpPr/>
            <p:nvPr>
              <p:custDataLst>
                <p:tags r:id="rId8"/>
              </p:custDataLst>
            </p:nvPr>
          </p:nvSpPr>
          <p:spPr>
            <a:xfrm>
              <a:off x="3605552" y="3587262"/>
              <a:ext cx="1677402" cy="461665"/>
            </a:xfrm>
            <a:prstGeom prst="rect">
              <a:avLst/>
            </a:prstGeom>
            <a:solidFill>
              <a:srgbClr val="0070C0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 anchor="ctr"/>
            <a:lstStyle>
              <a:lvl1pPr defTabSz="6858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defTabSz="6858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defTabSz="6858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defTabSz="6858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defTabSz="6858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defTabSz="685800" eaLnBrk="0" fontAlgn="base" hangingPunct="0">
                <a:spcBef>
                  <a:spcPct val="0"/>
                </a:spcBef>
                <a:spcAft>
                  <a:spcPct val="0"/>
                </a:spcAft>
                <a:buSzPct val="10000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defTabSz="685800" eaLnBrk="0" fontAlgn="base" hangingPunct="0">
                <a:spcBef>
                  <a:spcPct val="0"/>
                </a:spcBef>
                <a:spcAft>
                  <a:spcPct val="0"/>
                </a:spcAft>
                <a:buSzPct val="10000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defTabSz="685800" eaLnBrk="0" fontAlgn="base" hangingPunct="0">
                <a:spcBef>
                  <a:spcPct val="0"/>
                </a:spcBef>
                <a:spcAft>
                  <a:spcPct val="0"/>
                </a:spcAft>
                <a:buSzPct val="10000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defTabSz="685800" eaLnBrk="0" fontAlgn="base" hangingPunct="0">
                <a:spcBef>
                  <a:spcPct val="0"/>
                </a:spcBef>
                <a:spcAft>
                  <a:spcPct val="0"/>
                </a:spcAft>
                <a:buSzPct val="10000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 sz="2400">
                <a:solidFill>
                  <a:srgbClr val="FFFFFF"/>
                </a:solidFill>
                <a:latin typeface="Verdana" panose="020B060403050404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100359" name="文本框 17"/>
            <p:cNvSpPr txBox="1"/>
            <p:nvPr>
              <p:custDataLst>
                <p:tags r:id="rId9"/>
              </p:custDataLst>
            </p:nvPr>
          </p:nvSpPr>
          <p:spPr>
            <a:xfrm>
              <a:off x="3549474" y="3590043"/>
              <a:ext cx="1789559" cy="404653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 wrap="none">
              <a:spAutoFit/>
            </a:bodyPr>
            <a:lstStyle>
              <a:lvl1pPr defTabSz="6858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defTabSz="6858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defTabSz="6858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defTabSz="6858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defTabSz="6858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defTabSz="685800" eaLnBrk="0" fontAlgn="base" hangingPunct="0">
                <a:spcBef>
                  <a:spcPct val="0"/>
                </a:spcBef>
                <a:spcAft>
                  <a:spcPct val="0"/>
                </a:spcAft>
                <a:buSzPct val="10000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defTabSz="685800" eaLnBrk="0" fontAlgn="base" hangingPunct="0">
                <a:spcBef>
                  <a:spcPct val="0"/>
                </a:spcBef>
                <a:spcAft>
                  <a:spcPct val="0"/>
                </a:spcAft>
                <a:buSzPct val="10000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defTabSz="685800" eaLnBrk="0" fontAlgn="base" hangingPunct="0">
                <a:spcBef>
                  <a:spcPct val="0"/>
                </a:spcBef>
                <a:spcAft>
                  <a:spcPct val="0"/>
                </a:spcAft>
                <a:buSzPct val="10000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defTabSz="685800" eaLnBrk="0" fontAlgn="base" hangingPunct="0">
                <a:spcBef>
                  <a:spcPct val="0"/>
                </a:spcBef>
                <a:spcAft>
                  <a:spcPct val="0"/>
                </a:spcAft>
                <a:buSzPct val="10000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2400">
                  <a:solidFill>
                    <a:srgbClr val="FFFFFF"/>
                  </a:solidFill>
                  <a:latin typeface="Verdana" panose="020B0604030504040204" pitchFamily="34" charset="0"/>
                  <a:ea typeface="微软雅黑" panose="020B0503020204020204" pitchFamily="34" charset="-122"/>
                </a:rPr>
                <a:t>塔里木盆地</a:t>
              </a:r>
            </a:p>
          </p:txBody>
        </p:sp>
      </p:grpSp>
      <p:grpSp>
        <p:nvGrpSpPr>
          <p:cNvPr id="121865" name="柴达木盆地"/>
          <p:cNvGrpSpPr>
            <a:grpSpLocks/>
          </p:cNvGrpSpPr>
          <p:nvPr/>
        </p:nvGrpSpPr>
        <p:grpSpPr bwMode="auto">
          <a:xfrm>
            <a:off x="4294189" y="3165475"/>
            <a:ext cx="1722437" cy="527050"/>
            <a:chOff x="3559126" y="3587262"/>
            <a:chExt cx="1789559" cy="461665"/>
          </a:xfrm>
        </p:grpSpPr>
        <p:sp>
          <p:nvSpPr>
            <p:cNvPr id="100361" name="矩形 19"/>
            <p:cNvSpPr/>
            <p:nvPr>
              <p:custDataLst>
                <p:tags r:id="rId6"/>
              </p:custDataLst>
            </p:nvPr>
          </p:nvSpPr>
          <p:spPr>
            <a:xfrm>
              <a:off x="3605308" y="3587262"/>
              <a:ext cx="1677402" cy="461665"/>
            </a:xfrm>
            <a:prstGeom prst="rect">
              <a:avLst/>
            </a:prstGeom>
            <a:solidFill>
              <a:srgbClr val="0070C0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 anchor="ctr"/>
            <a:lstStyle>
              <a:lvl1pPr defTabSz="6858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defTabSz="6858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defTabSz="6858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defTabSz="6858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defTabSz="6858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defTabSz="685800" eaLnBrk="0" fontAlgn="base" hangingPunct="0">
                <a:spcBef>
                  <a:spcPct val="0"/>
                </a:spcBef>
                <a:spcAft>
                  <a:spcPct val="0"/>
                </a:spcAft>
                <a:buSzPct val="10000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defTabSz="685800" eaLnBrk="0" fontAlgn="base" hangingPunct="0">
                <a:spcBef>
                  <a:spcPct val="0"/>
                </a:spcBef>
                <a:spcAft>
                  <a:spcPct val="0"/>
                </a:spcAft>
                <a:buSzPct val="10000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defTabSz="685800" eaLnBrk="0" fontAlgn="base" hangingPunct="0">
                <a:spcBef>
                  <a:spcPct val="0"/>
                </a:spcBef>
                <a:spcAft>
                  <a:spcPct val="0"/>
                </a:spcAft>
                <a:buSzPct val="10000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defTabSz="685800" eaLnBrk="0" fontAlgn="base" hangingPunct="0">
                <a:spcBef>
                  <a:spcPct val="0"/>
                </a:spcBef>
                <a:spcAft>
                  <a:spcPct val="0"/>
                </a:spcAft>
                <a:buSzPct val="10000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 sz="2400">
                <a:solidFill>
                  <a:srgbClr val="FFFFFF"/>
                </a:solidFill>
                <a:latin typeface="Verdana" panose="020B060403050404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100362" name="文本框 20"/>
            <p:cNvSpPr txBox="1"/>
            <p:nvPr>
              <p:custDataLst>
                <p:tags r:id="rId7"/>
              </p:custDataLst>
            </p:nvPr>
          </p:nvSpPr>
          <p:spPr>
            <a:xfrm>
              <a:off x="3559126" y="3587262"/>
              <a:ext cx="1789559" cy="404653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 wrap="none">
              <a:spAutoFit/>
            </a:bodyPr>
            <a:lstStyle>
              <a:lvl1pPr defTabSz="6858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defTabSz="6858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defTabSz="6858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defTabSz="6858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defTabSz="6858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defTabSz="685800" eaLnBrk="0" fontAlgn="base" hangingPunct="0">
                <a:spcBef>
                  <a:spcPct val="0"/>
                </a:spcBef>
                <a:spcAft>
                  <a:spcPct val="0"/>
                </a:spcAft>
                <a:buSzPct val="10000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defTabSz="685800" eaLnBrk="0" fontAlgn="base" hangingPunct="0">
                <a:spcBef>
                  <a:spcPct val="0"/>
                </a:spcBef>
                <a:spcAft>
                  <a:spcPct val="0"/>
                </a:spcAft>
                <a:buSzPct val="10000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defTabSz="685800" eaLnBrk="0" fontAlgn="base" hangingPunct="0">
                <a:spcBef>
                  <a:spcPct val="0"/>
                </a:spcBef>
                <a:spcAft>
                  <a:spcPct val="0"/>
                </a:spcAft>
                <a:buSzPct val="10000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defTabSz="685800" eaLnBrk="0" fontAlgn="base" hangingPunct="0">
                <a:spcBef>
                  <a:spcPct val="0"/>
                </a:spcBef>
                <a:spcAft>
                  <a:spcPct val="0"/>
                </a:spcAft>
                <a:buSzPct val="10000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2400">
                  <a:solidFill>
                    <a:srgbClr val="FFFFFF"/>
                  </a:solidFill>
                  <a:latin typeface="Verdana" panose="020B0604030504040204" pitchFamily="34" charset="0"/>
                  <a:ea typeface="微软雅黑" panose="020B0503020204020204" pitchFamily="34" charset="-122"/>
                </a:rPr>
                <a:t>柴达木盆地</a:t>
              </a:r>
            </a:p>
          </p:txBody>
        </p:sp>
      </p:grpSp>
      <p:grpSp>
        <p:nvGrpSpPr>
          <p:cNvPr id="121868" name="四川盆地"/>
          <p:cNvGrpSpPr>
            <a:grpSpLocks/>
          </p:cNvGrpSpPr>
          <p:nvPr/>
        </p:nvGrpSpPr>
        <p:grpSpPr bwMode="auto">
          <a:xfrm>
            <a:off x="5753100" y="4162425"/>
            <a:ext cx="1416050" cy="527050"/>
            <a:chOff x="3559126" y="3587262"/>
            <a:chExt cx="1469994" cy="461665"/>
          </a:xfrm>
        </p:grpSpPr>
        <p:sp>
          <p:nvSpPr>
            <p:cNvPr id="100364" name="矩形 22"/>
            <p:cNvSpPr/>
            <p:nvPr>
              <p:custDataLst>
                <p:tags r:id="rId4"/>
              </p:custDataLst>
            </p:nvPr>
          </p:nvSpPr>
          <p:spPr>
            <a:xfrm>
              <a:off x="3605269" y="3587262"/>
              <a:ext cx="1369468" cy="461665"/>
            </a:xfrm>
            <a:prstGeom prst="rect">
              <a:avLst/>
            </a:prstGeom>
            <a:solidFill>
              <a:srgbClr val="0070C0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 anchor="ctr"/>
            <a:lstStyle>
              <a:lvl1pPr defTabSz="6858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defTabSz="6858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defTabSz="6858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defTabSz="6858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defTabSz="6858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defTabSz="685800" eaLnBrk="0" fontAlgn="base" hangingPunct="0">
                <a:spcBef>
                  <a:spcPct val="0"/>
                </a:spcBef>
                <a:spcAft>
                  <a:spcPct val="0"/>
                </a:spcAft>
                <a:buSzPct val="10000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defTabSz="685800" eaLnBrk="0" fontAlgn="base" hangingPunct="0">
                <a:spcBef>
                  <a:spcPct val="0"/>
                </a:spcBef>
                <a:spcAft>
                  <a:spcPct val="0"/>
                </a:spcAft>
                <a:buSzPct val="10000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defTabSz="685800" eaLnBrk="0" fontAlgn="base" hangingPunct="0">
                <a:spcBef>
                  <a:spcPct val="0"/>
                </a:spcBef>
                <a:spcAft>
                  <a:spcPct val="0"/>
                </a:spcAft>
                <a:buSzPct val="10000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defTabSz="685800" eaLnBrk="0" fontAlgn="base" hangingPunct="0">
                <a:spcBef>
                  <a:spcPct val="0"/>
                </a:spcBef>
                <a:spcAft>
                  <a:spcPct val="0"/>
                </a:spcAft>
                <a:buSzPct val="10000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 sz="2400">
                <a:solidFill>
                  <a:srgbClr val="FFFFFF"/>
                </a:solidFill>
                <a:latin typeface="Verdana" panose="020B060403050404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100365" name="文本框 23"/>
            <p:cNvSpPr txBox="1"/>
            <p:nvPr>
              <p:custDataLst>
                <p:tags r:id="rId5"/>
              </p:custDataLst>
            </p:nvPr>
          </p:nvSpPr>
          <p:spPr>
            <a:xfrm>
              <a:off x="3559126" y="3587262"/>
              <a:ext cx="1469994" cy="404653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 wrap="none">
              <a:spAutoFit/>
            </a:bodyPr>
            <a:lstStyle>
              <a:lvl1pPr defTabSz="6858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defTabSz="6858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defTabSz="6858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defTabSz="6858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defTabSz="6858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defTabSz="685800" eaLnBrk="0" fontAlgn="base" hangingPunct="0">
                <a:spcBef>
                  <a:spcPct val="0"/>
                </a:spcBef>
                <a:spcAft>
                  <a:spcPct val="0"/>
                </a:spcAft>
                <a:buSzPct val="10000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defTabSz="685800" eaLnBrk="0" fontAlgn="base" hangingPunct="0">
                <a:spcBef>
                  <a:spcPct val="0"/>
                </a:spcBef>
                <a:spcAft>
                  <a:spcPct val="0"/>
                </a:spcAft>
                <a:buSzPct val="10000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defTabSz="685800" eaLnBrk="0" fontAlgn="base" hangingPunct="0">
                <a:spcBef>
                  <a:spcPct val="0"/>
                </a:spcBef>
                <a:spcAft>
                  <a:spcPct val="0"/>
                </a:spcAft>
                <a:buSzPct val="10000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defTabSz="685800" eaLnBrk="0" fontAlgn="base" hangingPunct="0">
                <a:spcBef>
                  <a:spcPct val="0"/>
                </a:spcBef>
                <a:spcAft>
                  <a:spcPct val="0"/>
                </a:spcAft>
                <a:buSzPct val="10000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2400">
                  <a:solidFill>
                    <a:srgbClr val="FFFFFF"/>
                  </a:solidFill>
                  <a:latin typeface="Verdana" panose="020B0604030504040204" pitchFamily="34" charset="0"/>
                  <a:ea typeface="微软雅黑" panose="020B0503020204020204" pitchFamily="34" charset="-122"/>
                </a:rPr>
                <a:t>四川盆地</a:t>
              </a:r>
            </a:p>
          </p:txBody>
        </p:sp>
      </p:grpSp>
      <p:sp>
        <p:nvSpPr>
          <p:cNvPr id="121871" name="矩形 15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4863421" y="106363"/>
            <a:ext cx="3203575" cy="6921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2800" b="1" dirty="0" smtClean="0">
                <a:solidFill>
                  <a:srgbClr val="FF0000"/>
                </a:solidFill>
                <a:ea typeface="微软雅黑" panose="020B0503020204020204" pitchFamily="34" charset="-122"/>
              </a:rPr>
              <a:t>四</a:t>
            </a:r>
            <a:r>
              <a:rPr lang="zh-CN" altLang="en-US" sz="2800" b="1" dirty="0">
                <a:solidFill>
                  <a:srgbClr val="FF0000"/>
                </a:solidFill>
                <a:ea typeface="微软雅黑" panose="020B0503020204020204" pitchFamily="34" charset="-122"/>
              </a:rPr>
              <a:t>大盆地</a:t>
            </a:r>
          </a:p>
        </p:txBody>
      </p:sp>
      <p:sp>
        <p:nvSpPr>
          <p:cNvPr id="17" name="矩形 169987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250374" y="149564"/>
            <a:ext cx="4114799" cy="692150"/>
          </a:xfrm>
          <a:prstGeom prst="rect">
            <a:avLst/>
          </a:prstGeom>
          <a:ln/>
          <a:ex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algn="ctr"/>
            <a:r>
              <a:rPr lang="zh-CN" altLang="en-US" sz="3200" b="1" dirty="0">
                <a:latin typeface="Arial" panose="020B0604020202020204" pitchFamily="34" charset="0"/>
                <a:ea typeface="微软雅黑" panose="020B0503020204020204" pitchFamily="34" charset="-122"/>
              </a:rPr>
              <a:t>（二）、主要地形区</a:t>
            </a:r>
          </a:p>
        </p:txBody>
      </p:sp>
    </p:spTree>
    <p:extLst>
      <p:ext uri="{BB962C8B-B14F-4D97-AF65-F5344CB8AC3E}">
        <p14:creationId xmlns:p14="http://schemas.microsoft.com/office/powerpoint/2010/main" xmlns="" val="4248775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218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218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218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218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="" xmlns:a16="http://schemas.microsoft.com/office/drawing/2014/main" id="{F2E10D8E-1E31-411C-A10B-B2B0C2D4519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 b="488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="" xmlns:a16="http://schemas.microsoft.com/office/drawing/2014/main" id="{8E6916E4-DF7A-4787-8FCA-52545ABA22C3}"/>
              </a:ext>
            </a:extLst>
          </p:cNvPr>
          <p:cNvSpPr/>
          <p:nvPr/>
        </p:nvSpPr>
        <p:spPr>
          <a:xfrm>
            <a:off x="325441" y="294369"/>
            <a:ext cx="11541119" cy="6269263"/>
          </a:xfrm>
          <a:prstGeom prst="roundRect">
            <a:avLst>
              <a:gd name="adj" fmla="val 2169"/>
            </a:avLst>
          </a:prstGeom>
          <a:solidFill>
            <a:srgbClr val="F0F2EE"/>
          </a:solidFill>
          <a:ln w="12700" cap="flat" cmpd="sng" algn="ctr">
            <a:noFill/>
            <a:prstDash val="solid"/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="" xmlns:a16="http://schemas.microsoft.com/office/drawing/2014/main" id="{60A2C977-F8EC-456B-810A-F13DAE9DF265}"/>
              </a:ext>
            </a:extLst>
          </p:cNvPr>
          <p:cNvGrpSpPr/>
          <p:nvPr/>
        </p:nvGrpSpPr>
        <p:grpSpPr>
          <a:xfrm>
            <a:off x="444254" y="381327"/>
            <a:ext cx="1080000" cy="576000"/>
            <a:chOff x="2581843" y="603315"/>
            <a:chExt cx="1080000" cy="576000"/>
          </a:xfrm>
        </p:grpSpPr>
        <p:cxnSp>
          <p:nvCxnSpPr>
            <p:cNvPr id="5" name="直接连接符 4">
              <a:extLst>
                <a:ext uri="{FF2B5EF4-FFF2-40B4-BE49-F238E27FC236}">
                  <a16:creationId xmlns="" xmlns:a16="http://schemas.microsoft.com/office/drawing/2014/main" id="{5DD2FA2A-64B3-4B42-8A46-5D63F3117E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96066" y="603315"/>
              <a:ext cx="0" cy="576000"/>
            </a:xfrm>
            <a:prstGeom prst="line">
              <a:avLst/>
            </a:prstGeom>
            <a:ln w="381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75000"/>
                    </a:schemeClr>
                  </a:gs>
                  <a:gs pos="3900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>
              <a:extLst>
                <a:ext uri="{FF2B5EF4-FFF2-40B4-BE49-F238E27FC236}">
                  <a16:creationId xmlns="" xmlns:a16="http://schemas.microsoft.com/office/drawing/2014/main" id="{1AF40CFC-5FCF-4C02-AE16-8B9F435D382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121843" y="227814"/>
              <a:ext cx="0" cy="1080000"/>
            </a:xfrm>
            <a:prstGeom prst="line">
              <a:avLst/>
            </a:prstGeom>
            <a:ln w="381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75000"/>
                    </a:schemeClr>
                  </a:gs>
                  <a:gs pos="3900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组合 6">
            <a:extLst>
              <a:ext uri="{FF2B5EF4-FFF2-40B4-BE49-F238E27FC236}">
                <a16:creationId xmlns="" xmlns:a16="http://schemas.microsoft.com/office/drawing/2014/main" id="{2141831C-6CD1-4F00-816D-972F1F3A0378}"/>
              </a:ext>
            </a:extLst>
          </p:cNvPr>
          <p:cNvGrpSpPr/>
          <p:nvPr/>
        </p:nvGrpSpPr>
        <p:grpSpPr>
          <a:xfrm rot="10800000">
            <a:off x="1998402" y="785091"/>
            <a:ext cx="1080000" cy="576000"/>
            <a:chOff x="2581843" y="603315"/>
            <a:chExt cx="1080000" cy="576000"/>
          </a:xfrm>
        </p:grpSpPr>
        <p:cxnSp>
          <p:nvCxnSpPr>
            <p:cNvPr id="10" name="直接连接符 9">
              <a:extLst>
                <a:ext uri="{FF2B5EF4-FFF2-40B4-BE49-F238E27FC236}">
                  <a16:creationId xmlns="" xmlns:a16="http://schemas.microsoft.com/office/drawing/2014/main" id="{B667E65C-1F8E-40E9-8C58-BA579FB1FA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96066" y="603315"/>
              <a:ext cx="0" cy="576000"/>
            </a:xfrm>
            <a:prstGeom prst="line">
              <a:avLst/>
            </a:prstGeom>
            <a:ln w="381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75000"/>
                    </a:schemeClr>
                  </a:gs>
                  <a:gs pos="3900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>
              <a:extLst>
                <a:ext uri="{FF2B5EF4-FFF2-40B4-BE49-F238E27FC236}">
                  <a16:creationId xmlns="" xmlns:a16="http://schemas.microsoft.com/office/drawing/2014/main" id="{370F5EAF-914D-4D5A-BD29-F1FB4118185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121843" y="227814"/>
              <a:ext cx="0" cy="1080000"/>
            </a:xfrm>
            <a:prstGeom prst="line">
              <a:avLst/>
            </a:prstGeom>
            <a:ln w="381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75000"/>
                    </a:schemeClr>
                  </a:gs>
                  <a:gs pos="3900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文本框 1">
            <a:extLst>
              <a:ext uri="{FF2B5EF4-FFF2-40B4-BE49-F238E27FC236}">
                <a16:creationId xmlns="" xmlns:a16="http://schemas.microsoft.com/office/drawing/2014/main" id="{CE0ED4AE-A646-409A-A36A-41CE9495C19D}"/>
              </a:ext>
            </a:extLst>
          </p:cNvPr>
          <p:cNvSpPr txBox="1"/>
          <p:nvPr/>
        </p:nvSpPr>
        <p:spPr>
          <a:xfrm>
            <a:off x="737907" y="578586"/>
            <a:ext cx="19800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塔里木盆地</a:t>
            </a:r>
          </a:p>
        </p:txBody>
      </p:sp>
      <p:sp>
        <p:nvSpPr>
          <p:cNvPr id="12" name="矩形 1">
            <a:extLst>
              <a:ext uri="{FF2B5EF4-FFF2-40B4-BE49-F238E27FC236}">
                <a16:creationId xmlns="" xmlns:a16="http://schemas.microsoft.com/office/drawing/2014/main" id="{A3DFBBD5-0DFA-4677-9403-B92269FA16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7906" y="1875862"/>
            <a:ext cx="9103673" cy="363791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eaLnBrk="0" hangingPunct="0">
              <a:tabLst>
                <a:tab pos="3200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tabLst>
                <a:tab pos="3200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tabLst>
                <a:tab pos="3200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tabLst>
                <a:tab pos="3200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tabLst>
                <a:tab pos="3200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tabLst>
                <a:tab pos="3200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tabLst>
                <a:tab pos="3200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tabLst>
                <a:tab pos="3200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tabLst>
                <a:tab pos="3200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just" defTabSz="91440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>
                <a:tab pos="3200400" algn="l"/>
              </a:tabLst>
              <a:defRPr/>
            </a:pPr>
            <a:r>
              <a:rPr kumimoji="0" lang="zh-CN" altLang="en-US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位置与范围</a:t>
            </a:r>
            <a:r>
              <a:rPr kumimoji="0" lang="zh-CN" altLang="en-US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kumimoji="0" lang="en-US" altLang="zh-CN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just" defTabSz="91440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>
                <a:tab pos="3200400" algn="l"/>
              </a:tabLst>
              <a:defRPr/>
            </a:pPr>
            <a:r>
              <a:rPr kumimoji="0" lang="en-US" altLang="zh-CN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80°E-90°E</a:t>
            </a:r>
            <a:r>
              <a:rPr kumimoji="0" lang="zh-CN" altLang="en-US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r>
              <a:rPr kumimoji="0" lang="en-US" altLang="zh-CN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40°N</a:t>
            </a:r>
          </a:p>
          <a:p>
            <a:pPr marL="0" marR="0" lvl="0" indent="0" algn="just" defTabSz="91440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>
                <a:tab pos="3200400" algn="l"/>
              </a:tabLst>
              <a:defRPr/>
            </a:pPr>
            <a:r>
              <a:rPr kumimoji="0" lang="zh-CN" altLang="en-US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位于</a:t>
            </a:r>
            <a:r>
              <a:rPr kumimoji="0" lang="zh-CN" altLang="en-US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天山与昆仑山之间</a:t>
            </a:r>
            <a:endParaRPr kumimoji="0" lang="en-US" altLang="zh-CN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just" defTabSz="91440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>
                <a:tab pos="3200400" algn="l"/>
              </a:tabLst>
              <a:defRPr/>
            </a:pPr>
            <a:r>
              <a:rPr kumimoji="0" lang="zh-CN" altLang="en-US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自然地理特征：</a:t>
            </a:r>
            <a:endParaRPr kumimoji="0" lang="en-US" altLang="zh-CN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defTabSz="91440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>
                <a:tab pos="3200400" algn="l"/>
              </a:tabLst>
              <a:defRPr/>
            </a:pPr>
            <a:r>
              <a:rPr kumimoji="0" lang="zh-CN" altLang="en-US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我国面积最大的盆地，</a:t>
            </a:r>
            <a:endParaRPr kumimoji="0" lang="en-US" altLang="zh-CN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defTabSz="91440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>
                <a:tab pos="3200400" algn="l"/>
              </a:tabLst>
              <a:defRPr/>
            </a:pPr>
            <a:r>
              <a:rPr kumimoji="0" lang="zh-CN" altLang="en-US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内部平坦，多沙漠和戈壁</a:t>
            </a:r>
          </a:p>
          <a:p>
            <a:pPr marL="0" marR="0" lvl="0" indent="0" algn="just" defTabSz="91440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>
                <a:tab pos="3200400" algn="l"/>
              </a:tabLst>
              <a:defRPr/>
            </a:pPr>
            <a:r>
              <a:rPr kumimoji="0" lang="zh-CN" altLang="en-US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人文地理特征：</a:t>
            </a:r>
            <a:endParaRPr kumimoji="0" lang="en-US" altLang="zh-CN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just" defTabSz="91440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>
                <a:tab pos="3200400" algn="l"/>
              </a:tabLst>
              <a:defRPr/>
            </a:pPr>
            <a:r>
              <a:rPr kumimoji="0" lang="zh-CN" altLang="en-US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绿洲农业，种植棉花和葡萄等，人口和城市沿盆地边缘呈环状分布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="" xmlns:a16="http://schemas.microsoft.com/office/drawing/2014/main" id="{644DD489-A091-465D-9EEC-6B407D052E1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527350" y="959815"/>
            <a:ext cx="7246637" cy="383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2558017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20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="" xmlns:a16="http://schemas.microsoft.com/office/drawing/2014/main" id="{F2E10D8E-1E31-411C-A10B-B2B0C2D45196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BEBA8EAE-BF5A-486C-A8C5-ECC9F3942E4B}">
                <a14:imgProps xmlns:a14="http://schemas.microsoft.com/office/drawing/2010/main" xmlns="">
                  <a14:imgLayer r:embed="rId12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 b="488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="" xmlns:a16="http://schemas.microsoft.com/office/drawing/2014/main" id="{8E6916E4-DF7A-4787-8FCA-52545ABA22C3}"/>
              </a:ext>
            </a:extLst>
          </p:cNvPr>
          <p:cNvSpPr/>
          <p:nvPr/>
        </p:nvSpPr>
        <p:spPr>
          <a:xfrm>
            <a:off x="325441" y="294369"/>
            <a:ext cx="11541119" cy="6269263"/>
          </a:xfrm>
          <a:prstGeom prst="roundRect">
            <a:avLst>
              <a:gd name="adj" fmla="val 2169"/>
            </a:avLst>
          </a:prstGeom>
          <a:solidFill>
            <a:srgbClr val="F0F2EE"/>
          </a:solidFill>
          <a:ln w="12700" cap="flat" cmpd="sng" algn="ctr">
            <a:noFill/>
            <a:prstDash val="solid"/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="" xmlns:a16="http://schemas.microsoft.com/office/drawing/2014/main" id="{60A2C977-F8EC-456B-810A-F13DAE9DF265}"/>
              </a:ext>
            </a:extLst>
          </p:cNvPr>
          <p:cNvGrpSpPr/>
          <p:nvPr/>
        </p:nvGrpSpPr>
        <p:grpSpPr>
          <a:xfrm>
            <a:off x="444254" y="381327"/>
            <a:ext cx="1080000" cy="576000"/>
            <a:chOff x="2581843" y="603315"/>
            <a:chExt cx="1080000" cy="576000"/>
          </a:xfrm>
        </p:grpSpPr>
        <p:cxnSp>
          <p:nvCxnSpPr>
            <p:cNvPr id="5" name="直接连接符 4">
              <a:extLst>
                <a:ext uri="{FF2B5EF4-FFF2-40B4-BE49-F238E27FC236}">
                  <a16:creationId xmlns="" xmlns:a16="http://schemas.microsoft.com/office/drawing/2014/main" id="{5DD2FA2A-64B3-4B42-8A46-5D63F3117E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96066" y="603315"/>
              <a:ext cx="0" cy="576000"/>
            </a:xfrm>
            <a:prstGeom prst="line">
              <a:avLst/>
            </a:prstGeom>
            <a:ln w="381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75000"/>
                    </a:schemeClr>
                  </a:gs>
                  <a:gs pos="3900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>
              <a:extLst>
                <a:ext uri="{FF2B5EF4-FFF2-40B4-BE49-F238E27FC236}">
                  <a16:creationId xmlns="" xmlns:a16="http://schemas.microsoft.com/office/drawing/2014/main" id="{1AF40CFC-5FCF-4C02-AE16-8B9F435D382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121843" y="227814"/>
              <a:ext cx="0" cy="1080000"/>
            </a:xfrm>
            <a:prstGeom prst="line">
              <a:avLst/>
            </a:prstGeom>
            <a:ln w="381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75000"/>
                    </a:schemeClr>
                  </a:gs>
                  <a:gs pos="3900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组合 6">
            <a:extLst>
              <a:ext uri="{FF2B5EF4-FFF2-40B4-BE49-F238E27FC236}">
                <a16:creationId xmlns="" xmlns:a16="http://schemas.microsoft.com/office/drawing/2014/main" id="{2141831C-6CD1-4F00-816D-972F1F3A0378}"/>
              </a:ext>
            </a:extLst>
          </p:cNvPr>
          <p:cNvGrpSpPr/>
          <p:nvPr/>
        </p:nvGrpSpPr>
        <p:grpSpPr>
          <a:xfrm rot="10800000">
            <a:off x="1998402" y="785091"/>
            <a:ext cx="1080000" cy="576000"/>
            <a:chOff x="2581843" y="603315"/>
            <a:chExt cx="1080000" cy="576000"/>
          </a:xfrm>
        </p:grpSpPr>
        <p:cxnSp>
          <p:nvCxnSpPr>
            <p:cNvPr id="10" name="直接连接符 9">
              <a:extLst>
                <a:ext uri="{FF2B5EF4-FFF2-40B4-BE49-F238E27FC236}">
                  <a16:creationId xmlns="" xmlns:a16="http://schemas.microsoft.com/office/drawing/2014/main" id="{B667E65C-1F8E-40E9-8C58-BA579FB1FA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96066" y="603315"/>
              <a:ext cx="0" cy="576000"/>
            </a:xfrm>
            <a:prstGeom prst="line">
              <a:avLst/>
            </a:prstGeom>
            <a:ln w="381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75000"/>
                    </a:schemeClr>
                  </a:gs>
                  <a:gs pos="3900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>
              <a:extLst>
                <a:ext uri="{FF2B5EF4-FFF2-40B4-BE49-F238E27FC236}">
                  <a16:creationId xmlns="" xmlns:a16="http://schemas.microsoft.com/office/drawing/2014/main" id="{370F5EAF-914D-4D5A-BD29-F1FB4118185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121843" y="227814"/>
              <a:ext cx="0" cy="1080000"/>
            </a:xfrm>
            <a:prstGeom prst="line">
              <a:avLst/>
            </a:prstGeom>
            <a:ln w="381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75000"/>
                    </a:schemeClr>
                  </a:gs>
                  <a:gs pos="3900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文本框 1">
            <a:extLst>
              <a:ext uri="{FF2B5EF4-FFF2-40B4-BE49-F238E27FC236}">
                <a16:creationId xmlns="" xmlns:a16="http://schemas.microsoft.com/office/drawing/2014/main" id="{CE0ED4AE-A646-409A-A36A-41CE9495C19D}"/>
              </a:ext>
            </a:extLst>
          </p:cNvPr>
          <p:cNvSpPr txBox="1"/>
          <p:nvPr/>
        </p:nvSpPr>
        <p:spPr>
          <a:xfrm>
            <a:off x="917445" y="578586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四川盆地</a:t>
            </a:r>
          </a:p>
        </p:txBody>
      </p:sp>
      <p:sp>
        <p:nvSpPr>
          <p:cNvPr id="12" name="矩形 1">
            <a:extLst>
              <a:ext uri="{FF2B5EF4-FFF2-40B4-BE49-F238E27FC236}">
                <a16:creationId xmlns="" xmlns:a16="http://schemas.microsoft.com/office/drawing/2014/main" id="{D3C97812-E930-4172-93F0-D19B60EBE7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4571" y="1845023"/>
            <a:ext cx="9941411" cy="4043543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eaLnBrk="0" hangingPunct="0">
              <a:tabLst>
                <a:tab pos="3200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tabLst>
                <a:tab pos="3200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tabLst>
                <a:tab pos="3200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tabLst>
                <a:tab pos="3200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tabLst>
                <a:tab pos="3200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tabLst>
                <a:tab pos="3200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tabLst>
                <a:tab pos="3200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tabLst>
                <a:tab pos="3200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tabLst>
                <a:tab pos="3200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just" defTabSz="91440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>
                <a:tab pos="3200400" algn="l"/>
              </a:tabLst>
              <a:defRPr/>
            </a:pPr>
            <a:r>
              <a:rPr kumimoji="0" lang="zh-CN" altLang="en-US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位置与范围：</a:t>
            </a:r>
            <a:endParaRPr kumimoji="0" lang="en-US" altLang="zh-CN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just" defTabSz="91440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>
                <a:tab pos="3200400" algn="l"/>
              </a:tabLst>
              <a:defRPr/>
            </a:pPr>
            <a:r>
              <a:rPr kumimoji="0" lang="en-US" altLang="zh-CN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105°E</a:t>
            </a:r>
            <a:r>
              <a:rPr kumimoji="0" lang="zh-CN" altLang="en-US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r>
              <a:rPr kumimoji="0" lang="en-US" altLang="zh-CN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30°N</a:t>
            </a:r>
          </a:p>
          <a:p>
            <a:pPr marL="0" marR="0" lvl="0" indent="0" algn="just" defTabSz="91440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>
                <a:tab pos="3200400" algn="l"/>
              </a:tabLst>
              <a:defRPr/>
            </a:pPr>
            <a:r>
              <a:rPr kumimoji="0" lang="zh-CN" altLang="en-US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自然地理特征：</a:t>
            </a:r>
            <a:endParaRPr kumimoji="0" lang="en-US" altLang="zh-CN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defTabSz="91440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>
                <a:tab pos="3200400" algn="l"/>
              </a:tabLst>
              <a:defRPr/>
            </a:pPr>
            <a:r>
              <a:rPr kumimoji="0" lang="zh-CN" altLang="en-US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低山丘陵起伏，</a:t>
            </a:r>
            <a:endParaRPr kumimoji="0" lang="en-US" altLang="zh-CN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defTabSz="91440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>
                <a:tab pos="3200400" algn="l"/>
              </a:tabLst>
              <a:defRPr/>
            </a:pPr>
            <a:r>
              <a:rPr kumimoji="0" lang="zh-CN" altLang="en-US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海拔</a:t>
            </a:r>
            <a:r>
              <a:rPr kumimoji="0" lang="en-US" altLang="zh-CN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500 m</a:t>
            </a:r>
            <a:r>
              <a:rPr kumimoji="0" lang="zh-CN" altLang="en-US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左右；</a:t>
            </a:r>
            <a:endParaRPr kumimoji="0" lang="en-US" altLang="zh-CN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defTabSz="91440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>
                <a:tab pos="3200400" algn="l"/>
              </a:tabLst>
              <a:defRPr/>
            </a:pPr>
            <a:r>
              <a:rPr kumimoji="0" lang="zh-CN" altLang="en-US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成都平原较为平坦。</a:t>
            </a:r>
            <a:endParaRPr kumimoji="0" lang="en-US" altLang="zh-CN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defTabSz="91440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>
                <a:tab pos="3200400" algn="l"/>
              </a:tabLst>
              <a:defRPr/>
            </a:pPr>
            <a:r>
              <a:rPr kumimoji="0" lang="zh-CN" altLang="en-US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紫色土广布</a:t>
            </a:r>
          </a:p>
          <a:p>
            <a:pPr marL="0" marR="0" lvl="0" indent="0" algn="just" defTabSz="91440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>
                <a:tab pos="3200400" algn="l"/>
              </a:tabLst>
              <a:defRPr/>
            </a:pPr>
            <a:r>
              <a:rPr kumimoji="0" lang="zh-CN" altLang="en-US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人文地理特征：</a:t>
            </a:r>
            <a:endParaRPr kumimoji="0" lang="en-US" altLang="zh-CN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just" defTabSz="91440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>
                <a:tab pos="3200400" algn="l"/>
              </a:tabLst>
              <a:defRPr/>
            </a:pPr>
            <a:r>
              <a:rPr kumimoji="0" lang="zh-CN" altLang="en-US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农业较发达，成都平原是重要的商品粮基地。人口、城市密集</a:t>
            </a:r>
          </a:p>
        </p:txBody>
      </p:sp>
      <p:pic>
        <p:nvPicPr>
          <p:cNvPr id="13" name="图片 187393"/>
          <p:cNvPicPr>
            <a:picLocks noChangeArrowheads="1"/>
          </p:cNvPicPr>
          <p:nvPr>
            <p:custDataLst>
              <p:tags r:id="rId1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455920" y="799783"/>
            <a:ext cx="5791200" cy="3575050"/>
          </a:xfrm>
          <a:prstGeom prst="rect">
            <a:avLst/>
          </a:prstGeom>
          <a:noFill/>
          <a:ln w="38100" cmpd="dbl" algn="ctr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组合 187397"/>
          <p:cNvGrpSpPr>
            <a:grpSpLocks/>
          </p:cNvGrpSpPr>
          <p:nvPr/>
        </p:nvGrpSpPr>
        <p:grpSpPr bwMode="auto">
          <a:xfrm>
            <a:off x="7614920" y="3441383"/>
            <a:ext cx="1981200" cy="1371600"/>
            <a:chOff x="3600" y="3024"/>
            <a:chExt cx="1248" cy="864"/>
          </a:xfrm>
        </p:grpSpPr>
        <p:sp>
          <p:nvSpPr>
            <p:cNvPr id="16" name="圆角矩形标注 187398"/>
            <p:cNvSpPr>
              <a:spLocks noChangeArrowheads="1"/>
            </p:cNvSpPr>
            <p:nvPr>
              <p:custDataLst>
                <p:tags r:id="rId8"/>
              </p:custDataLst>
            </p:nvPr>
          </p:nvSpPr>
          <p:spPr bwMode="auto">
            <a:xfrm>
              <a:off x="3984" y="3600"/>
              <a:ext cx="768" cy="288"/>
            </a:xfrm>
            <a:prstGeom prst="wedgeRoundRectCallout">
              <a:avLst>
                <a:gd name="adj1" fmla="val -13671"/>
                <a:gd name="adj2" fmla="val -167361"/>
                <a:gd name="adj3" fmla="val 16667"/>
              </a:avLst>
            </a:prstGeom>
            <a:solidFill>
              <a:schemeClr val="accent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zh-CN" altLang="en-US" sz="2400">
                  <a:solidFill>
                    <a:schemeClr val="tx2"/>
                  </a:solidFill>
                  <a:ea typeface="微软雅黑" panose="020B0503020204020204" pitchFamily="34" charset="-122"/>
                </a:rPr>
                <a:t>大娄山</a:t>
              </a:r>
            </a:p>
          </p:txBody>
        </p:sp>
        <p:sp>
          <p:nvSpPr>
            <p:cNvPr id="17" name="任意多边形 187399"/>
            <p:cNvSpPr>
              <a:spLocks/>
            </p:cNvSpPr>
            <p:nvPr>
              <p:custDataLst>
                <p:tags r:id="rId9"/>
              </p:custDataLst>
            </p:nvPr>
          </p:nvSpPr>
          <p:spPr bwMode="auto">
            <a:xfrm>
              <a:off x="3600" y="3024"/>
              <a:ext cx="1248" cy="429"/>
            </a:xfrm>
            <a:custGeom>
              <a:avLst/>
              <a:gdLst>
                <a:gd name="T0" fmla="*/ 1248 w 1248"/>
                <a:gd name="T1" fmla="*/ 0 h 429"/>
                <a:gd name="T2" fmla="*/ 449 w 1248"/>
                <a:gd name="T3" fmla="*/ 296 h 429"/>
                <a:gd name="T4" fmla="*/ 0 w 1248"/>
                <a:gd name="T5" fmla="*/ 429 h 4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48" h="429">
                  <a:moveTo>
                    <a:pt x="1248" y="0"/>
                  </a:moveTo>
                  <a:cubicBezTo>
                    <a:pt x="1115" y="49"/>
                    <a:pt x="657" y="224"/>
                    <a:pt x="449" y="296"/>
                  </a:cubicBezTo>
                  <a:cubicBezTo>
                    <a:pt x="241" y="367"/>
                    <a:pt x="94" y="401"/>
                    <a:pt x="0" y="429"/>
                  </a:cubicBezTo>
                </a:path>
              </a:pathLst>
            </a:custGeom>
            <a:noFill/>
            <a:ln w="57150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</p:grpSp>
      <p:grpSp>
        <p:nvGrpSpPr>
          <p:cNvPr id="18" name="组合 187400"/>
          <p:cNvGrpSpPr>
            <a:grpSpLocks/>
          </p:cNvGrpSpPr>
          <p:nvPr/>
        </p:nvGrpSpPr>
        <p:grpSpPr bwMode="auto">
          <a:xfrm>
            <a:off x="3576320" y="2095184"/>
            <a:ext cx="3429000" cy="2497137"/>
            <a:chOff x="928" y="2016"/>
            <a:chExt cx="2160" cy="1573"/>
          </a:xfrm>
        </p:grpSpPr>
        <p:sp>
          <p:nvSpPr>
            <p:cNvPr id="19" name="任意多边形 187401"/>
            <p:cNvSpPr>
              <a:spLocks/>
            </p:cNvSpPr>
            <p:nvPr>
              <p:custDataLst>
                <p:tags r:id="rId6"/>
              </p:custDataLst>
            </p:nvPr>
          </p:nvSpPr>
          <p:spPr bwMode="auto">
            <a:xfrm>
              <a:off x="2400" y="2016"/>
              <a:ext cx="96" cy="912"/>
            </a:xfrm>
            <a:custGeom>
              <a:avLst/>
              <a:gdLst>
                <a:gd name="T0" fmla="*/ 0 w 2112"/>
                <a:gd name="T1" fmla="*/ 0 h 576"/>
                <a:gd name="T2" fmla="*/ 652 w 2112"/>
                <a:gd name="T3" fmla="*/ 336 h 576"/>
                <a:gd name="T4" fmla="*/ 2112 w 2112"/>
                <a:gd name="T5" fmla="*/ 576 h 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12" h="576">
                  <a:moveTo>
                    <a:pt x="0" y="0"/>
                  </a:moveTo>
                  <a:cubicBezTo>
                    <a:pt x="109" y="56"/>
                    <a:pt x="300" y="240"/>
                    <a:pt x="652" y="336"/>
                  </a:cubicBezTo>
                  <a:cubicBezTo>
                    <a:pt x="1004" y="432"/>
                    <a:pt x="1808" y="526"/>
                    <a:pt x="2112" y="576"/>
                  </a:cubicBezTo>
                </a:path>
              </a:pathLst>
            </a:custGeom>
            <a:noFill/>
            <a:ln w="57150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  <p:sp>
          <p:nvSpPr>
            <p:cNvPr id="20" name="圆角矩形标注 187402"/>
            <p:cNvSpPr>
              <a:spLocks noChangeArrowheads="1"/>
            </p:cNvSpPr>
            <p:nvPr>
              <p:custDataLst>
                <p:tags r:id="rId7"/>
              </p:custDataLst>
            </p:nvPr>
          </p:nvSpPr>
          <p:spPr bwMode="auto">
            <a:xfrm>
              <a:off x="928" y="3253"/>
              <a:ext cx="2160" cy="336"/>
            </a:xfrm>
            <a:prstGeom prst="wedgeRoundRectCallout">
              <a:avLst>
                <a:gd name="adj1" fmla="val 21616"/>
                <a:gd name="adj2" fmla="val -202083"/>
                <a:gd name="adj3" fmla="val 16667"/>
              </a:avLst>
            </a:prstGeom>
            <a:solidFill>
              <a:schemeClr val="accent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zh-CN" altLang="en-US" sz="2400">
                  <a:solidFill>
                    <a:schemeClr val="tx2"/>
                  </a:solidFill>
                  <a:ea typeface="微软雅黑" panose="020B0503020204020204" pitchFamily="34" charset="-122"/>
                </a:rPr>
                <a:t>邛崃（</a:t>
              </a:r>
              <a:r>
                <a:rPr lang="en-US" altLang="zh-CN" sz="2400">
                  <a:solidFill>
                    <a:schemeClr val="tx2"/>
                  </a:solidFill>
                  <a:ea typeface="微软雅黑" panose="020B0503020204020204" pitchFamily="34" charset="-122"/>
                </a:rPr>
                <a:t>qiong lai</a:t>
              </a:r>
              <a:r>
                <a:rPr lang="zh-CN" altLang="en-US" sz="2400">
                  <a:solidFill>
                    <a:schemeClr val="tx2"/>
                  </a:solidFill>
                  <a:ea typeface="微软雅黑" panose="020B0503020204020204" pitchFamily="34" charset="-122"/>
                </a:rPr>
                <a:t>）山</a:t>
              </a:r>
            </a:p>
          </p:txBody>
        </p:sp>
      </p:grpSp>
      <p:grpSp>
        <p:nvGrpSpPr>
          <p:cNvPr id="21" name="组合 187403"/>
          <p:cNvGrpSpPr>
            <a:grpSpLocks/>
          </p:cNvGrpSpPr>
          <p:nvPr/>
        </p:nvGrpSpPr>
        <p:grpSpPr bwMode="auto">
          <a:xfrm>
            <a:off x="7240270" y="1039495"/>
            <a:ext cx="3282950" cy="457200"/>
            <a:chOff x="3308" y="1536"/>
            <a:chExt cx="2068" cy="288"/>
          </a:xfrm>
        </p:grpSpPr>
        <p:sp>
          <p:nvSpPr>
            <p:cNvPr id="22" name="任意多边形 187404"/>
            <p:cNvSpPr>
              <a:spLocks/>
            </p:cNvSpPr>
            <p:nvPr>
              <p:custDataLst>
                <p:tags r:id="rId4"/>
              </p:custDataLst>
            </p:nvPr>
          </p:nvSpPr>
          <p:spPr bwMode="auto">
            <a:xfrm>
              <a:off x="4368" y="1584"/>
              <a:ext cx="1008" cy="240"/>
            </a:xfrm>
            <a:custGeom>
              <a:avLst/>
              <a:gdLst>
                <a:gd name="T0" fmla="*/ 0 w 2112"/>
                <a:gd name="T1" fmla="*/ 0 h 576"/>
                <a:gd name="T2" fmla="*/ 652 w 2112"/>
                <a:gd name="T3" fmla="*/ 336 h 576"/>
                <a:gd name="T4" fmla="*/ 2112 w 2112"/>
                <a:gd name="T5" fmla="*/ 576 h 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12" h="576">
                  <a:moveTo>
                    <a:pt x="0" y="0"/>
                  </a:moveTo>
                  <a:cubicBezTo>
                    <a:pt x="109" y="56"/>
                    <a:pt x="300" y="240"/>
                    <a:pt x="652" y="336"/>
                  </a:cubicBezTo>
                  <a:cubicBezTo>
                    <a:pt x="1004" y="432"/>
                    <a:pt x="1808" y="526"/>
                    <a:pt x="2112" y="576"/>
                  </a:cubicBezTo>
                </a:path>
              </a:pathLst>
            </a:custGeom>
            <a:noFill/>
            <a:ln w="57150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  <p:sp>
          <p:nvSpPr>
            <p:cNvPr id="23" name="圆角矩形标注 187405"/>
            <p:cNvSpPr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3308" y="1536"/>
              <a:ext cx="1008" cy="288"/>
            </a:xfrm>
            <a:prstGeom prst="wedgeRoundRectCallout">
              <a:avLst>
                <a:gd name="adj1" fmla="val 83653"/>
                <a:gd name="adj2" fmla="val 18083"/>
                <a:gd name="adj3" fmla="val 16667"/>
              </a:avLst>
            </a:prstGeom>
            <a:solidFill>
              <a:schemeClr val="accent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zh-CN" altLang="en-US" sz="2400">
                  <a:solidFill>
                    <a:schemeClr val="tx2"/>
                  </a:solidFill>
                  <a:ea typeface="微软雅黑" panose="020B0503020204020204" pitchFamily="34" charset="-122"/>
                </a:rPr>
                <a:t>大巴山</a:t>
              </a:r>
            </a:p>
          </p:txBody>
        </p:sp>
      </p:grpSp>
      <p:grpSp>
        <p:nvGrpSpPr>
          <p:cNvPr id="24" name="组合 187406"/>
          <p:cNvGrpSpPr>
            <a:grpSpLocks/>
          </p:cNvGrpSpPr>
          <p:nvPr/>
        </p:nvGrpSpPr>
        <p:grpSpPr bwMode="auto">
          <a:xfrm>
            <a:off x="9875520" y="1866583"/>
            <a:ext cx="1219200" cy="2133600"/>
            <a:chOff x="1824" y="2016"/>
            <a:chExt cx="768" cy="1344"/>
          </a:xfrm>
        </p:grpSpPr>
        <p:sp>
          <p:nvSpPr>
            <p:cNvPr id="25" name="任意多边形 187407"/>
            <p:cNvSpPr>
              <a:spLocks/>
            </p:cNvSpPr>
            <p:nvPr>
              <p:custDataLst>
                <p:tags r:id="rId2"/>
              </p:custDataLst>
            </p:nvPr>
          </p:nvSpPr>
          <p:spPr bwMode="auto">
            <a:xfrm>
              <a:off x="2400" y="2016"/>
              <a:ext cx="96" cy="912"/>
            </a:xfrm>
            <a:custGeom>
              <a:avLst/>
              <a:gdLst>
                <a:gd name="T0" fmla="*/ 0 w 2112"/>
                <a:gd name="T1" fmla="*/ 0 h 576"/>
                <a:gd name="T2" fmla="*/ 652 w 2112"/>
                <a:gd name="T3" fmla="*/ 336 h 576"/>
                <a:gd name="T4" fmla="*/ 2112 w 2112"/>
                <a:gd name="T5" fmla="*/ 576 h 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12" h="576">
                  <a:moveTo>
                    <a:pt x="0" y="0"/>
                  </a:moveTo>
                  <a:cubicBezTo>
                    <a:pt x="109" y="56"/>
                    <a:pt x="300" y="240"/>
                    <a:pt x="652" y="336"/>
                  </a:cubicBezTo>
                  <a:cubicBezTo>
                    <a:pt x="1004" y="432"/>
                    <a:pt x="1808" y="526"/>
                    <a:pt x="2112" y="576"/>
                  </a:cubicBezTo>
                </a:path>
              </a:pathLst>
            </a:custGeom>
            <a:noFill/>
            <a:ln w="57150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  <p:sp>
          <p:nvSpPr>
            <p:cNvPr id="26" name="圆角矩形标注 187408"/>
            <p:cNvSpPr>
              <a:spLocks noChangeArrowheads="1"/>
            </p:cNvSpPr>
            <p:nvPr>
              <p:custDataLst>
                <p:tags r:id="rId3"/>
              </p:custDataLst>
            </p:nvPr>
          </p:nvSpPr>
          <p:spPr bwMode="auto">
            <a:xfrm>
              <a:off x="1824" y="3072"/>
              <a:ext cx="768" cy="288"/>
            </a:xfrm>
            <a:prstGeom prst="wedgeRoundRectCallout">
              <a:avLst>
                <a:gd name="adj1" fmla="val 21616"/>
                <a:gd name="adj2" fmla="val -202083"/>
                <a:gd name="adj3" fmla="val 16667"/>
              </a:avLst>
            </a:prstGeom>
            <a:solidFill>
              <a:schemeClr val="accent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zh-CN" altLang="en-US" sz="2400">
                  <a:solidFill>
                    <a:schemeClr val="tx2"/>
                  </a:solidFill>
                  <a:ea typeface="微软雅黑" panose="020B0503020204020204" pitchFamily="34" charset="-122"/>
                </a:rPr>
                <a:t>巫  山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xmlns="" val="4434689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2000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="" xmlns:a16="http://schemas.microsoft.com/office/drawing/2014/main" id="{F2E10D8E-1E31-411C-A10B-B2B0C2D4519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 b="488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="" xmlns:a16="http://schemas.microsoft.com/office/drawing/2014/main" id="{8E6916E4-DF7A-4787-8FCA-52545ABA22C3}"/>
              </a:ext>
            </a:extLst>
          </p:cNvPr>
          <p:cNvSpPr/>
          <p:nvPr/>
        </p:nvSpPr>
        <p:spPr>
          <a:xfrm>
            <a:off x="325441" y="294369"/>
            <a:ext cx="11541119" cy="6269263"/>
          </a:xfrm>
          <a:prstGeom prst="roundRect">
            <a:avLst>
              <a:gd name="adj" fmla="val 2169"/>
            </a:avLst>
          </a:prstGeom>
          <a:solidFill>
            <a:srgbClr val="F0F2EE"/>
          </a:solidFill>
          <a:ln w="12700" cap="flat" cmpd="sng" algn="ctr">
            <a:noFill/>
            <a:prstDash val="solid"/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="" xmlns:a16="http://schemas.microsoft.com/office/drawing/2014/main" id="{60A2C977-F8EC-456B-810A-F13DAE9DF265}"/>
              </a:ext>
            </a:extLst>
          </p:cNvPr>
          <p:cNvGrpSpPr/>
          <p:nvPr/>
        </p:nvGrpSpPr>
        <p:grpSpPr>
          <a:xfrm>
            <a:off x="444254" y="381327"/>
            <a:ext cx="1080000" cy="576000"/>
            <a:chOff x="2581843" y="603315"/>
            <a:chExt cx="1080000" cy="576000"/>
          </a:xfrm>
        </p:grpSpPr>
        <p:cxnSp>
          <p:nvCxnSpPr>
            <p:cNvPr id="5" name="直接连接符 4">
              <a:extLst>
                <a:ext uri="{FF2B5EF4-FFF2-40B4-BE49-F238E27FC236}">
                  <a16:creationId xmlns="" xmlns:a16="http://schemas.microsoft.com/office/drawing/2014/main" id="{5DD2FA2A-64B3-4B42-8A46-5D63F3117E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96066" y="603315"/>
              <a:ext cx="0" cy="576000"/>
            </a:xfrm>
            <a:prstGeom prst="line">
              <a:avLst/>
            </a:prstGeom>
            <a:ln w="381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75000"/>
                    </a:schemeClr>
                  </a:gs>
                  <a:gs pos="3900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>
              <a:extLst>
                <a:ext uri="{FF2B5EF4-FFF2-40B4-BE49-F238E27FC236}">
                  <a16:creationId xmlns="" xmlns:a16="http://schemas.microsoft.com/office/drawing/2014/main" id="{1AF40CFC-5FCF-4C02-AE16-8B9F435D382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121843" y="227814"/>
              <a:ext cx="0" cy="1080000"/>
            </a:xfrm>
            <a:prstGeom prst="line">
              <a:avLst/>
            </a:prstGeom>
            <a:ln w="381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75000"/>
                    </a:schemeClr>
                  </a:gs>
                  <a:gs pos="3900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组合 6">
            <a:extLst>
              <a:ext uri="{FF2B5EF4-FFF2-40B4-BE49-F238E27FC236}">
                <a16:creationId xmlns="" xmlns:a16="http://schemas.microsoft.com/office/drawing/2014/main" id="{2141831C-6CD1-4F00-816D-972F1F3A0378}"/>
              </a:ext>
            </a:extLst>
          </p:cNvPr>
          <p:cNvGrpSpPr/>
          <p:nvPr/>
        </p:nvGrpSpPr>
        <p:grpSpPr>
          <a:xfrm rot="10800000">
            <a:off x="1998402" y="785091"/>
            <a:ext cx="1080000" cy="576000"/>
            <a:chOff x="2581843" y="603315"/>
            <a:chExt cx="1080000" cy="576000"/>
          </a:xfrm>
        </p:grpSpPr>
        <p:cxnSp>
          <p:nvCxnSpPr>
            <p:cNvPr id="10" name="直接连接符 9">
              <a:extLst>
                <a:ext uri="{FF2B5EF4-FFF2-40B4-BE49-F238E27FC236}">
                  <a16:creationId xmlns="" xmlns:a16="http://schemas.microsoft.com/office/drawing/2014/main" id="{B667E65C-1F8E-40E9-8C58-BA579FB1FA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96066" y="603315"/>
              <a:ext cx="0" cy="576000"/>
            </a:xfrm>
            <a:prstGeom prst="line">
              <a:avLst/>
            </a:prstGeom>
            <a:ln w="381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75000"/>
                    </a:schemeClr>
                  </a:gs>
                  <a:gs pos="3900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>
              <a:extLst>
                <a:ext uri="{FF2B5EF4-FFF2-40B4-BE49-F238E27FC236}">
                  <a16:creationId xmlns="" xmlns:a16="http://schemas.microsoft.com/office/drawing/2014/main" id="{370F5EAF-914D-4D5A-BD29-F1FB4118185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121843" y="227814"/>
              <a:ext cx="0" cy="1080000"/>
            </a:xfrm>
            <a:prstGeom prst="line">
              <a:avLst/>
            </a:prstGeom>
            <a:ln w="381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75000"/>
                    </a:schemeClr>
                  </a:gs>
                  <a:gs pos="3900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文本框 1">
            <a:extLst>
              <a:ext uri="{FF2B5EF4-FFF2-40B4-BE49-F238E27FC236}">
                <a16:creationId xmlns="" xmlns:a16="http://schemas.microsoft.com/office/drawing/2014/main" id="{CE0ED4AE-A646-409A-A36A-41CE9495C19D}"/>
              </a:ext>
            </a:extLst>
          </p:cNvPr>
          <p:cNvSpPr txBox="1"/>
          <p:nvPr/>
        </p:nvSpPr>
        <p:spPr>
          <a:xfrm>
            <a:off x="737909" y="578586"/>
            <a:ext cx="19800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准格尔盆地</a:t>
            </a:r>
          </a:p>
        </p:txBody>
      </p:sp>
      <p:sp>
        <p:nvSpPr>
          <p:cNvPr id="12" name="矩形 1">
            <a:extLst>
              <a:ext uri="{FF2B5EF4-FFF2-40B4-BE49-F238E27FC236}">
                <a16:creationId xmlns="" xmlns:a16="http://schemas.microsoft.com/office/drawing/2014/main" id="{02C7E0B2-E659-4997-90AF-58778E1F08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7909" y="1772591"/>
            <a:ext cx="5087854" cy="360034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eaLnBrk="0" hangingPunct="0">
              <a:tabLst>
                <a:tab pos="3200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tabLst>
                <a:tab pos="3200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tabLst>
                <a:tab pos="3200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tabLst>
                <a:tab pos="3200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tabLst>
                <a:tab pos="3200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tabLst>
                <a:tab pos="3200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tabLst>
                <a:tab pos="3200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tabLst>
                <a:tab pos="3200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tabLst>
                <a:tab pos="3200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just" defTabSz="91440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>
                <a:tab pos="3200400" algn="l"/>
              </a:tabLst>
              <a:defRPr/>
            </a:pPr>
            <a:r>
              <a:rPr kumimoji="0" lang="zh-CN" altLang="en-US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位置与范围：</a:t>
            </a:r>
            <a:endParaRPr kumimoji="0" lang="en-US" altLang="zh-CN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just" defTabSz="91440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>
                <a:tab pos="3200400" algn="l"/>
              </a:tabLst>
              <a:defRPr/>
            </a:pPr>
            <a:r>
              <a:rPr kumimoji="0" lang="en-US" altLang="zh-CN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85°E-90°E</a:t>
            </a:r>
            <a:r>
              <a:rPr kumimoji="0" lang="zh-CN" altLang="en-US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r>
              <a:rPr kumimoji="0" lang="en-US" altLang="zh-CN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45°N</a:t>
            </a:r>
          </a:p>
          <a:p>
            <a:pPr marL="0" marR="0" lvl="0" indent="0" algn="just" defTabSz="91440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>
                <a:tab pos="3200400" algn="l"/>
              </a:tabLst>
              <a:defRPr/>
            </a:pPr>
            <a:r>
              <a:rPr kumimoji="0" lang="zh-CN" altLang="en-US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位于天山与阿尔泰山之间</a:t>
            </a:r>
            <a:endParaRPr kumimoji="0" lang="en-US" altLang="zh-CN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just" defTabSz="91440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>
                <a:tab pos="3200400" algn="l"/>
              </a:tabLst>
              <a:defRPr/>
            </a:pPr>
            <a:r>
              <a:rPr kumimoji="0" lang="zh-CN" altLang="en-US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自然地理特征：</a:t>
            </a:r>
            <a:endParaRPr kumimoji="0" lang="en-US" altLang="zh-CN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defTabSz="91440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>
                <a:tab pos="3200400" algn="l"/>
              </a:tabLst>
              <a:defRPr/>
            </a:pPr>
            <a:r>
              <a:rPr kumimoji="0" lang="zh-CN" altLang="en-US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内部平坦，多沙漠和戈壁</a:t>
            </a:r>
          </a:p>
          <a:p>
            <a:pPr marL="0" marR="0" lvl="0" indent="0" algn="just" defTabSz="91440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>
                <a:tab pos="3200400" algn="l"/>
              </a:tabLst>
              <a:defRPr/>
            </a:pPr>
            <a:r>
              <a:rPr kumimoji="0" lang="zh-CN" altLang="en-US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人文地理特征：</a:t>
            </a:r>
            <a:endParaRPr kumimoji="0" lang="en-US" altLang="zh-CN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just" defTabSz="91440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>
                <a:tab pos="3200400" algn="l"/>
              </a:tabLst>
              <a:defRPr/>
            </a:pPr>
            <a:r>
              <a:rPr kumimoji="0" lang="zh-CN" altLang="en-US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绿洲农业，种植棉花和葡萄等，</a:t>
            </a:r>
            <a:endParaRPr kumimoji="0" lang="en-US" altLang="zh-CN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just" defTabSz="91440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>
                <a:tab pos="3200400" algn="l"/>
              </a:tabLst>
              <a:defRPr/>
            </a:pPr>
            <a:r>
              <a:rPr kumimoji="0" lang="zh-CN" altLang="en-US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人口和城市沿盆地边缘呈环状分布。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="" xmlns:a16="http://schemas.microsoft.com/office/drawing/2014/main" id="{5B051BCD-2F7C-45DA-B664-4B289074A94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602918" y="785091"/>
            <a:ext cx="5456061" cy="4697327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="" xmlns:a16="http://schemas.microsoft.com/office/drawing/2014/main" id="{CF7FB153-40B3-4D33-ACC7-F7D3823EA9A3}"/>
              </a:ext>
            </a:extLst>
          </p:cNvPr>
          <p:cNvSpPr txBox="1"/>
          <p:nvPr/>
        </p:nvSpPr>
        <p:spPr>
          <a:xfrm>
            <a:off x="7921431" y="1641294"/>
            <a:ext cx="19800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准格尔盆地</a:t>
            </a:r>
          </a:p>
        </p:txBody>
      </p:sp>
    </p:spTree>
    <p:extLst>
      <p:ext uri="{BB962C8B-B14F-4D97-AF65-F5344CB8AC3E}">
        <p14:creationId xmlns:p14="http://schemas.microsoft.com/office/powerpoint/2010/main" xmlns="" val="28606992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="" xmlns:a16="http://schemas.microsoft.com/office/drawing/2014/main" id="{F2E10D8E-1E31-411C-A10B-B2B0C2D4519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 b="488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="" xmlns:a16="http://schemas.microsoft.com/office/drawing/2014/main" id="{8E6916E4-DF7A-4787-8FCA-52545ABA22C3}"/>
              </a:ext>
            </a:extLst>
          </p:cNvPr>
          <p:cNvSpPr/>
          <p:nvPr/>
        </p:nvSpPr>
        <p:spPr>
          <a:xfrm>
            <a:off x="325441" y="294369"/>
            <a:ext cx="11541119" cy="6269263"/>
          </a:xfrm>
          <a:prstGeom prst="roundRect">
            <a:avLst>
              <a:gd name="adj" fmla="val 2169"/>
            </a:avLst>
          </a:prstGeom>
          <a:solidFill>
            <a:srgbClr val="F0F2EE"/>
          </a:solidFill>
          <a:ln w="12700" cap="flat" cmpd="sng" algn="ctr">
            <a:noFill/>
            <a:prstDash val="solid"/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="" xmlns:a16="http://schemas.microsoft.com/office/drawing/2014/main" id="{60A2C977-F8EC-456B-810A-F13DAE9DF265}"/>
              </a:ext>
            </a:extLst>
          </p:cNvPr>
          <p:cNvGrpSpPr/>
          <p:nvPr/>
        </p:nvGrpSpPr>
        <p:grpSpPr>
          <a:xfrm>
            <a:off x="444254" y="381327"/>
            <a:ext cx="1080000" cy="576000"/>
            <a:chOff x="2581843" y="603315"/>
            <a:chExt cx="1080000" cy="576000"/>
          </a:xfrm>
        </p:grpSpPr>
        <p:cxnSp>
          <p:nvCxnSpPr>
            <p:cNvPr id="5" name="直接连接符 4">
              <a:extLst>
                <a:ext uri="{FF2B5EF4-FFF2-40B4-BE49-F238E27FC236}">
                  <a16:creationId xmlns="" xmlns:a16="http://schemas.microsoft.com/office/drawing/2014/main" id="{5DD2FA2A-64B3-4B42-8A46-5D63F3117E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96066" y="603315"/>
              <a:ext cx="0" cy="576000"/>
            </a:xfrm>
            <a:prstGeom prst="line">
              <a:avLst/>
            </a:prstGeom>
            <a:ln w="381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75000"/>
                    </a:schemeClr>
                  </a:gs>
                  <a:gs pos="3900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>
              <a:extLst>
                <a:ext uri="{FF2B5EF4-FFF2-40B4-BE49-F238E27FC236}">
                  <a16:creationId xmlns="" xmlns:a16="http://schemas.microsoft.com/office/drawing/2014/main" id="{1AF40CFC-5FCF-4C02-AE16-8B9F435D382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121843" y="227814"/>
              <a:ext cx="0" cy="1080000"/>
            </a:xfrm>
            <a:prstGeom prst="line">
              <a:avLst/>
            </a:prstGeom>
            <a:ln w="381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75000"/>
                    </a:schemeClr>
                  </a:gs>
                  <a:gs pos="3900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组合 6">
            <a:extLst>
              <a:ext uri="{FF2B5EF4-FFF2-40B4-BE49-F238E27FC236}">
                <a16:creationId xmlns="" xmlns:a16="http://schemas.microsoft.com/office/drawing/2014/main" id="{2141831C-6CD1-4F00-816D-972F1F3A0378}"/>
              </a:ext>
            </a:extLst>
          </p:cNvPr>
          <p:cNvGrpSpPr/>
          <p:nvPr/>
        </p:nvGrpSpPr>
        <p:grpSpPr>
          <a:xfrm rot="10800000">
            <a:off x="1998402" y="785091"/>
            <a:ext cx="1080000" cy="576000"/>
            <a:chOff x="2581843" y="603315"/>
            <a:chExt cx="1080000" cy="576000"/>
          </a:xfrm>
        </p:grpSpPr>
        <p:cxnSp>
          <p:nvCxnSpPr>
            <p:cNvPr id="10" name="直接连接符 9">
              <a:extLst>
                <a:ext uri="{FF2B5EF4-FFF2-40B4-BE49-F238E27FC236}">
                  <a16:creationId xmlns="" xmlns:a16="http://schemas.microsoft.com/office/drawing/2014/main" id="{B667E65C-1F8E-40E9-8C58-BA579FB1FA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96066" y="603315"/>
              <a:ext cx="0" cy="576000"/>
            </a:xfrm>
            <a:prstGeom prst="line">
              <a:avLst/>
            </a:prstGeom>
            <a:ln w="381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75000"/>
                    </a:schemeClr>
                  </a:gs>
                  <a:gs pos="3900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>
              <a:extLst>
                <a:ext uri="{FF2B5EF4-FFF2-40B4-BE49-F238E27FC236}">
                  <a16:creationId xmlns="" xmlns:a16="http://schemas.microsoft.com/office/drawing/2014/main" id="{370F5EAF-914D-4D5A-BD29-F1FB4118185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121843" y="227814"/>
              <a:ext cx="0" cy="1080000"/>
            </a:xfrm>
            <a:prstGeom prst="line">
              <a:avLst/>
            </a:prstGeom>
            <a:ln w="381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75000"/>
                    </a:schemeClr>
                  </a:gs>
                  <a:gs pos="3900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文本框 1">
            <a:extLst>
              <a:ext uri="{FF2B5EF4-FFF2-40B4-BE49-F238E27FC236}">
                <a16:creationId xmlns="" xmlns:a16="http://schemas.microsoft.com/office/drawing/2014/main" id="{CE0ED4AE-A646-409A-A36A-41CE9495C19D}"/>
              </a:ext>
            </a:extLst>
          </p:cNvPr>
          <p:cNvSpPr txBox="1"/>
          <p:nvPr/>
        </p:nvSpPr>
        <p:spPr>
          <a:xfrm>
            <a:off x="737909" y="578586"/>
            <a:ext cx="19800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柴达木盆地</a:t>
            </a:r>
          </a:p>
        </p:txBody>
      </p:sp>
      <p:sp>
        <p:nvSpPr>
          <p:cNvPr id="12" name="矩形 1">
            <a:extLst>
              <a:ext uri="{FF2B5EF4-FFF2-40B4-BE49-F238E27FC236}">
                <a16:creationId xmlns="" xmlns:a16="http://schemas.microsoft.com/office/drawing/2014/main" id="{33DD9248-8F0F-4A15-969F-EFD9D9643F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3998" y="1738090"/>
            <a:ext cx="6879271" cy="408111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eaLnBrk="0" hangingPunct="0">
              <a:tabLst>
                <a:tab pos="3200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tabLst>
                <a:tab pos="3200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tabLst>
                <a:tab pos="3200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tabLst>
                <a:tab pos="3200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tabLst>
                <a:tab pos="3200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tabLst>
                <a:tab pos="3200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tabLst>
                <a:tab pos="3200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tabLst>
                <a:tab pos="3200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tabLst>
                <a:tab pos="3200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2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位置与范围：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20000"/>
              </a:lnSpc>
            </a:pP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90°E-100°E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en-US" altLang="zh-CN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20000"/>
              </a:lnSpc>
            </a:pP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36°N</a:t>
            </a:r>
          </a:p>
          <a:p>
            <a:pPr algn="just">
              <a:lnSpc>
                <a:spcPct val="12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自然地理特征：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海拔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3 000 m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左右，内陆高原盆地；</a:t>
            </a:r>
            <a:endParaRPr lang="en-US" altLang="zh-CN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多戈壁、沙漠；东部多沼泽、盐湖　</a:t>
            </a:r>
          </a:p>
          <a:p>
            <a:pPr algn="just">
              <a:lnSpc>
                <a:spcPct val="12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人文地理特征：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20000"/>
              </a:lnSpc>
            </a:pP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矿产资源开发</a:t>
            </a:r>
            <a:r>
              <a:rPr lang="zh-CN" altLang="en-US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endParaRPr lang="en-US" altLang="zh-CN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20000"/>
              </a:lnSpc>
            </a:pPr>
            <a:r>
              <a:rPr lang="zh-CN" altLang="en-US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青藏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铁路沿线将要崛起的经济区</a:t>
            </a:r>
          </a:p>
        </p:txBody>
      </p:sp>
      <p:pic>
        <p:nvPicPr>
          <p:cNvPr id="14" name="Picture 2" descr="图片18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579820" y="1589771"/>
            <a:ext cx="5184775" cy="2709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5" name="Group 6"/>
          <p:cNvGrpSpPr>
            <a:grpSpLocks/>
          </p:cNvGrpSpPr>
          <p:nvPr/>
        </p:nvGrpSpPr>
        <p:grpSpPr bwMode="auto">
          <a:xfrm>
            <a:off x="6867157" y="986521"/>
            <a:ext cx="1981200" cy="1595437"/>
            <a:chOff x="2688" y="960"/>
            <a:chExt cx="1248" cy="1005"/>
          </a:xfrm>
        </p:grpSpPr>
        <p:sp>
          <p:nvSpPr>
            <p:cNvPr id="16" name="AutoShape 7"/>
            <p:cNvSpPr>
              <a:spLocks noChangeArrowheads="1"/>
            </p:cNvSpPr>
            <p:nvPr/>
          </p:nvSpPr>
          <p:spPr bwMode="auto">
            <a:xfrm>
              <a:off x="2880" y="960"/>
              <a:ext cx="1008" cy="288"/>
            </a:xfrm>
            <a:prstGeom prst="wedgeRoundRectCallout">
              <a:avLst>
                <a:gd name="adj1" fmla="val 4565"/>
                <a:gd name="adj2" fmla="val 174653"/>
                <a:gd name="adj3" fmla="val 1666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kumimoji="1" lang="zh-CN" altLang="en-US" sz="2400">
                  <a:solidFill>
                    <a:srgbClr val="0000CC"/>
                  </a:solidFill>
                  <a:latin typeface="Times New Roman" panose="02020603050405020304" pitchFamily="18" charset="0"/>
                </a:rPr>
                <a:t>阿尔金山</a:t>
              </a:r>
            </a:p>
          </p:txBody>
        </p:sp>
        <p:sp>
          <p:nvSpPr>
            <p:cNvPr id="17" name="Freeform 8"/>
            <p:cNvSpPr>
              <a:spLocks/>
            </p:cNvSpPr>
            <p:nvPr/>
          </p:nvSpPr>
          <p:spPr bwMode="auto">
            <a:xfrm>
              <a:off x="2688" y="1536"/>
              <a:ext cx="1248" cy="429"/>
            </a:xfrm>
            <a:custGeom>
              <a:avLst/>
              <a:gdLst>
                <a:gd name="T0" fmla="*/ 1248 w 1248"/>
                <a:gd name="T1" fmla="*/ 0 h 429"/>
                <a:gd name="T2" fmla="*/ 395 w 1248"/>
                <a:gd name="T3" fmla="*/ 175 h 429"/>
                <a:gd name="T4" fmla="*/ 0 w 1248"/>
                <a:gd name="T5" fmla="*/ 429 h 429"/>
                <a:gd name="T6" fmla="*/ 0 60000 65536"/>
                <a:gd name="T7" fmla="*/ 0 60000 65536"/>
                <a:gd name="T8" fmla="*/ 0 60000 65536"/>
                <a:gd name="T9" fmla="*/ 0 w 1248"/>
                <a:gd name="T10" fmla="*/ 0 h 429"/>
                <a:gd name="T11" fmla="*/ 1248 w 1248"/>
                <a:gd name="T12" fmla="*/ 429 h 429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248" h="429">
                  <a:moveTo>
                    <a:pt x="1248" y="0"/>
                  </a:moveTo>
                  <a:cubicBezTo>
                    <a:pt x="1106" y="29"/>
                    <a:pt x="603" y="103"/>
                    <a:pt x="395" y="175"/>
                  </a:cubicBezTo>
                  <a:cubicBezTo>
                    <a:pt x="187" y="246"/>
                    <a:pt x="82" y="376"/>
                    <a:pt x="0" y="429"/>
                  </a:cubicBezTo>
                </a:path>
              </a:pathLst>
            </a:custGeom>
            <a:noFill/>
            <a:ln w="571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  <p:grpSp>
        <p:nvGrpSpPr>
          <p:cNvPr id="18" name="Group 9"/>
          <p:cNvGrpSpPr>
            <a:grpSpLocks/>
          </p:cNvGrpSpPr>
          <p:nvPr/>
        </p:nvGrpSpPr>
        <p:grpSpPr bwMode="auto">
          <a:xfrm>
            <a:off x="6695707" y="3507471"/>
            <a:ext cx="3124200" cy="1295400"/>
            <a:chOff x="2592" y="2544"/>
            <a:chExt cx="1968" cy="816"/>
          </a:xfrm>
        </p:grpSpPr>
        <p:sp>
          <p:nvSpPr>
            <p:cNvPr id="19" name="Freeform 10"/>
            <p:cNvSpPr>
              <a:spLocks/>
            </p:cNvSpPr>
            <p:nvPr/>
          </p:nvSpPr>
          <p:spPr bwMode="auto">
            <a:xfrm>
              <a:off x="2592" y="2544"/>
              <a:ext cx="1968" cy="336"/>
            </a:xfrm>
            <a:custGeom>
              <a:avLst/>
              <a:gdLst>
                <a:gd name="T0" fmla="*/ 0 w 2112"/>
                <a:gd name="T1" fmla="*/ 0 h 576"/>
                <a:gd name="T2" fmla="*/ 608 w 2112"/>
                <a:gd name="T3" fmla="*/ 196 h 576"/>
                <a:gd name="T4" fmla="*/ 1968 w 2112"/>
                <a:gd name="T5" fmla="*/ 336 h 576"/>
                <a:gd name="T6" fmla="*/ 0 60000 65536"/>
                <a:gd name="T7" fmla="*/ 0 60000 65536"/>
                <a:gd name="T8" fmla="*/ 0 60000 65536"/>
                <a:gd name="T9" fmla="*/ 0 w 2112"/>
                <a:gd name="T10" fmla="*/ 0 h 576"/>
                <a:gd name="T11" fmla="*/ 2112 w 2112"/>
                <a:gd name="T12" fmla="*/ 576 h 57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12" h="576">
                  <a:moveTo>
                    <a:pt x="0" y="0"/>
                  </a:moveTo>
                  <a:cubicBezTo>
                    <a:pt x="109" y="56"/>
                    <a:pt x="300" y="240"/>
                    <a:pt x="652" y="336"/>
                  </a:cubicBezTo>
                  <a:cubicBezTo>
                    <a:pt x="1004" y="432"/>
                    <a:pt x="1808" y="526"/>
                    <a:pt x="2112" y="576"/>
                  </a:cubicBezTo>
                </a:path>
              </a:pathLst>
            </a:custGeom>
            <a:noFill/>
            <a:ln w="571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0" name="AutoShape 11"/>
            <p:cNvSpPr>
              <a:spLocks noChangeArrowheads="1"/>
            </p:cNvSpPr>
            <p:nvPr/>
          </p:nvSpPr>
          <p:spPr bwMode="auto">
            <a:xfrm>
              <a:off x="2784" y="3072"/>
              <a:ext cx="768" cy="288"/>
            </a:xfrm>
            <a:prstGeom prst="wedgeRoundRectCallout">
              <a:avLst>
                <a:gd name="adj1" fmla="val 2472"/>
                <a:gd name="adj2" fmla="val -161806"/>
                <a:gd name="adj3" fmla="val 1666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kumimoji="1" lang="zh-CN" altLang="en-US" sz="2400">
                  <a:solidFill>
                    <a:srgbClr val="0000CC"/>
                  </a:solidFill>
                  <a:latin typeface="Times New Roman" panose="02020603050405020304" pitchFamily="18" charset="0"/>
                </a:rPr>
                <a:t>昆仑山</a:t>
              </a:r>
            </a:p>
          </p:txBody>
        </p:sp>
      </p:grpSp>
      <p:grpSp>
        <p:nvGrpSpPr>
          <p:cNvPr id="21" name="Group 12"/>
          <p:cNvGrpSpPr>
            <a:grpSpLocks/>
          </p:cNvGrpSpPr>
          <p:nvPr/>
        </p:nvGrpSpPr>
        <p:grpSpPr bwMode="auto">
          <a:xfrm>
            <a:off x="9457957" y="1432608"/>
            <a:ext cx="1905000" cy="1066800"/>
            <a:chOff x="4368" y="1152"/>
            <a:chExt cx="1200" cy="672"/>
          </a:xfrm>
        </p:grpSpPr>
        <p:sp>
          <p:nvSpPr>
            <p:cNvPr id="22" name="Freeform 13"/>
            <p:cNvSpPr>
              <a:spLocks/>
            </p:cNvSpPr>
            <p:nvPr/>
          </p:nvSpPr>
          <p:spPr bwMode="auto">
            <a:xfrm>
              <a:off x="4368" y="1584"/>
              <a:ext cx="1008" cy="240"/>
            </a:xfrm>
            <a:custGeom>
              <a:avLst/>
              <a:gdLst>
                <a:gd name="T0" fmla="*/ 0 w 2112"/>
                <a:gd name="T1" fmla="*/ 0 h 576"/>
                <a:gd name="T2" fmla="*/ 311 w 2112"/>
                <a:gd name="T3" fmla="*/ 140 h 576"/>
                <a:gd name="T4" fmla="*/ 1008 w 2112"/>
                <a:gd name="T5" fmla="*/ 240 h 576"/>
                <a:gd name="T6" fmla="*/ 0 60000 65536"/>
                <a:gd name="T7" fmla="*/ 0 60000 65536"/>
                <a:gd name="T8" fmla="*/ 0 60000 65536"/>
                <a:gd name="T9" fmla="*/ 0 w 2112"/>
                <a:gd name="T10" fmla="*/ 0 h 576"/>
                <a:gd name="T11" fmla="*/ 2112 w 2112"/>
                <a:gd name="T12" fmla="*/ 576 h 57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12" h="576">
                  <a:moveTo>
                    <a:pt x="0" y="0"/>
                  </a:moveTo>
                  <a:cubicBezTo>
                    <a:pt x="109" y="56"/>
                    <a:pt x="300" y="240"/>
                    <a:pt x="652" y="336"/>
                  </a:cubicBezTo>
                  <a:cubicBezTo>
                    <a:pt x="1004" y="432"/>
                    <a:pt x="1808" y="526"/>
                    <a:pt x="2112" y="576"/>
                  </a:cubicBezTo>
                </a:path>
              </a:pathLst>
            </a:custGeom>
            <a:noFill/>
            <a:ln w="571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3" name="AutoShape 14"/>
            <p:cNvSpPr>
              <a:spLocks noChangeArrowheads="1"/>
            </p:cNvSpPr>
            <p:nvPr/>
          </p:nvSpPr>
          <p:spPr bwMode="auto">
            <a:xfrm>
              <a:off x="4560" y="1152"/>
              <a:ext cx="1008" cy="288"/>
            </a:xfrm>
            <a:prstGeom prst="wedgeRoundRectCallout">
              <a:avLst>
                <a:gd name="adj1" fmla="val 0"/>
                <a:gd name="adj2" fmla="val 154167"/>
                <a:gd name="adj3" fmla="val 1666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kumimoji="1" lang="zh-CN" altLang="en-US" sz="2400">
                  <a:solidFill>
                    <a:srgbClr val="0000CC"/>
                  </a:solidFill>
                  <a:latin typeface="Times New Roman" panose="02020603050405020304" pitchFamily="18" charset="0"/>
                </a:rPr>
                <a:t>祁连山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xmlns="" val="19983292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428" name="组合 1"/>
          <p:cNvGrpSpPr/>
          <p:nvPr/>
        </p:nvGrpSpPr>
        <p:grpSpPr>
          <a:xfrm>
            <a:off x="0" y="770255"/>
            <a:ext cx="12151995" cy="128270"/>
            <a:chOff x="57" y="1058"/>
            <a:chExt cx="13204" cy="202"/>
          </a:xfrm>
        </p:grpSpPr>
        <p:cxnSp>
          <p:nvCxnSpPr>
            <p:cNvPr id="5" name="直接连接符 4"/>
            <p:cNvCxnSpPr/>
            <p:nvPr/>
          </p:nvCxnSpPr>
          <p:spPr>
            <a:xfrm>
              <a:off x="57" y="1259"/>
              <a:ext cx="13205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/>
            <p:cNvCxnSpPr/>
            <p:nvPr/>
          </p:nvCxnSpPr>
          <p:spPr>
            <a:xfrm>
              <a:off x="57" y="1057"/>
              <a:ext cx="13205" cy="0"/>
            </a:xfrm>
            <a:prstGeom prst="line">
              <a:avLst/>
            </a:prstGeom>
            <a:ln w="571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" name="Picture 1039" descr="3-1-10地形类型比重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 bwMode="auto">
          <a:xfrm>
            <a:off x="7093130" y="1806881"/>
            <a:ext cx="5244919" cy="4917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8196" name="文本框 4"/>
          <p:cNvSpPr txBox="1"/>
          <p:nvPr/>
        </p:nvSpPr>
        <p:spPr>
          <a:xfrm>
            <a:off x="400005" y="2011137"/>
            <a:ext cx="6032500" cy="95313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en-US" sz="2800" b="1" dirty="0" smtClean="0">
                <a:solidFill>
                  <a:schemeClr val="tx1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评价</a:t>
            </a:r>
            <a:r>
              <a:rPr lang="zh-CN" altLang="en-US" sz="2800" b="1" dirty="0">
                <a:solidFill>
                  <a:schemeClr val="tx1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我国地形结构特征对我国农业发展的影响。</a:t>
            </a:r>
          </a:p>
        </p:txBody>
      </p:sp>
      <p:sp>
        <p:nvSpPr>
          <p:cNvPr id="8197" name="文本框 2"/>
          <p:cNvSpPr txBox="1"/>
          <p:nvPr/>
        </p:nvSpPr>
        <p:spPr>
          <a:xfrm>
            <a:off x="447947" y="3293653"/>
            <a:ext cx="5936615" cy="267652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en-US" sz="28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有利：</a:t>
            </a:r>
            <a:r>
              <a:rPr lang="zh-CN" altLang="en-US" sz="28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地形多样，为农、林、牧、渔等多种经营提供了条件。山区面积大，林、牧等资源</a:t>
            </a:r>
          </a:p>
          <a:p>
            <a:r>
              <a:rPr lang="zh-CN" altLang="en-US" sz="28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不利：</a:t>
            </a:r>
            <a:r>
              <a:rPr lang="zh-CN" altLang="en-US" sz="28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耕地不足；山区多，平原少，为大规模商品化农业生产和生产管理带来困难。</a:t>
            </a:r>
          </a:p>
        </p:txBody>
      </p:sp>
      <p:sp>
        <p:nvSpPr>
          <p:cNvPr id="10" name="文本框 4"/>
          <p:cNvSpPr txBox="1"/>
          <p:nvPr/>
        </p:nvSpPr>
        <p:spPr>
          <a:xfrm>
            <a:off x="166551" y="120710"/>
            <a:ext cx="6163945" cy="5847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en-US" sz="3200" dirty="0"/>
              <a:t>一</a:t>
            </a:r>
            <a:r>
              <a:rPr lang="zh-CN" altLang="en-US" sz="3200" dirty="0" smtClean="0"/>
              <a:t>、</a:t>
            </a:r>
            <a:r>
              <a:rPr lang="zh-CN" altLang="en-US" sz="3200" dirty="0" smtClean="0"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中国</a:t>
            </a:r>
            <a:r>
              <a:rPr lang="zh-CN" altLang="en-US" sz="3200" dirty="0"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的地形</a:t>
            </a:r>
            <a:r>
              <a:rPr lang="zh-CN" altLang="en-US" sz="3200" dirty="0" smtClean="0"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特征</a:t>
            </a:r>
            <a:endParaRPr lang="zh-CN" altLang="en-US" sz="3200" dirty="0"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</a:endParaRPr>
          </a:p>
        </p:txBody>
      </p:sp>
      <p:sp>
        <p:nvSpPr>
          <p:cNvPr id="11" name="文本框 5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654892" y="1279526"/>
            <a:ext cx="551946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6858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defTabSz="6858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defTabSz="6858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defTabSz="6858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defTabSz="6858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defTabSz="6858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defTabSz="6858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defTabSz="6858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defTabSz="6858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 sz="3200" b="1" dirty="0" smtClean="0">
                <a:solidFill>
                  <a:srgbClr val="0070C0"/>
                </a:solidFill>
                <a:ea typeface="微软雅黑" panose="020B0503020204020204" pitchFamily="34" charset="-122"/>
              </a:rPr>
              <a:t>地形</a:t>
            </a:r>
            <a:r>
              <a:rPr lang="zh-CN" altLang="en-US" sz="3200" b="1" dirty="0">
                <a:solidFill>
                  <a:srgbClr val="0070C0"/>
                </a:solidFill>
                <a:ea typeface="微软雅黑" panose="020B0503020204020204" pitchFamily="34" charset="-122"/>
              </a:rPr>
              <a:t>复杂多样，山区面积广大</a:t>
            </a:r>
          </a:p>
        </p:txBody>
      </p:sp>
      <p:sp>
        <p:nvSpPr>
          <p:cNvPr id="13" name="文本框 8"/>
          <p:cNvSpPr/>
          <p:nvPr>
            <p:custDataLst>
              <p:tags r:id="rId2"/>
            </p:custDataLst>
          </p:nvPr>
        </p:nvSpPr>
        <p:spPr>
          <a:xfrm>
            <a:off x="120497" y="1298724"/>
            <a:ext cx="1624163" cy="584775"/>
          </a:xfrm>
          <a:prstGeom prst="rect">
            <a:avLst/>
          </a:prstGeom>
          <a:noFill/>
          <a:ln>
            <a:noFill/>
            <a:miter lim="800000"/>
          </a:ln>
        </p:spPr>
        <p:txBody>
          <a:bodyPr wrap="none">
            <a:spAutoFit/>
          </a:bodyPr>
          <a:lstStyle/>
          <a:p>
            <a:pPr algn="ctr"/>
            <a:r>
              <a:rPr lang="zh-CN" altLang="en-US" sz="3200" b="1" dirty="0" smtClean="0">
                <a:solidFill>
                  <a:srgbClr val="FF0000"/>
                </a:solidFill>
                <a:ea typeface="微软雅黑" panose="020B0503020204020204" pitchFamily="34" charset="-122"/>
              </a:rPr>
              <a:t>特点</a:t>
            </a:r>
            <a:r>
              <a:rPr lang="en-US" altLang="zh-CN" sz="3200" b="1" dirty="0">
                <a:solidFill>
                  <a:srgbClr val="FF0000"/>
                </a:solidFill>
                <a:ea typeface="微软雅黑" panose="020B0503020204020204" pitchFamily="34" charset="-122"/>
              </a:rPr>
              <a:t>1</a:t>
            </a:r>
            <a:r>
              <a:rPr lang="zh-CN" altLang="en-US" sz="3200" b="1" dirty="0" smtClean="0">
                <a:solidFill>
                  <a:srgbClr val="FF0000"/>
                </a:solidFill>
                <a:ea typeface="微软雅黑" panose="020B0503020204020204" pitchFamily="34" charset="-122"/>
              </a:rPr>
              <a:t>：</a:t>
            </a:r>
            <a:endParaRPr lang="zh-CN" altLang="en-US" sz="3200" b="1" dirty="0">
              <a:solidFill>
                <a:srgbClr val="FF0000"/>
              </a:solidFill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5078270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1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1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098" name="Picture 24" descr="3-1-P03中国地形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212976" y="857250"/>
            <a:ext cx="7694613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32099" name="华北平原"/>
          <p:cNvGrpSpPr>
            <a:grpSpLocks/>
          </p:cNvGrpSpPr>
          <p:nvPr/>
        </p:nvGrpSpPr>
        <p:grpSpPr bwMode="auto">
          <a:xfrm>
            <a:off x="7011989" y="3082925"/>
            <a:ext cx="1108075" cy="369888"/>
            <a:chOff x="3559126" y="3587262"/>
            <a:chExt cx="1477328" cy="492442"/>
          </a:xfrm>
        </p:grpSpPr>
        <p:sp>
          <p:nvSpPr>
            <p:cNvPr id="112643" name="矩形 4"/>
            <p:cNvSpPr/>
            <p:nvPr>
              <p:custDataLst>
                <p:tags r:id="rId8"/>
              </p:custDataLst>
            </p:nvPr>
          </p:nvSpPr>
          <p:spPr>
            <a:xfrm>
              <a:off x="3605689" y="3587262"/>
              <a:ext cx="1363036" cy="460739"/>
            </a:xfrm>
            <a:prstGeom prst="rect">
              <a:avLst/>
            </a:prstGeom>
            <a:solidFill>
              <a:srgbClr val="0070C0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 anchor="ctr"/>
            <a:lstStyle>
              <a:lvl1pPr defTabSz="6858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defTabSz="6858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defTabSz="6858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defTabSz="6858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defTabSz="6858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defTabSz="685800" eaLnBrk="0" fontAlgn="base" hangingPunct="0">
                <a:spcBef>
                  <a:spcPct val="0"/>
                </a:spcBef>
                <a:spcAft>
                  <a:spcPct val="0"/>
                </a:spcAft>
                <a:buSzPct val="10000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defTabSz="685800" eaLnBrk="0" fontAlgn="base" hangingPunct="0">
                <a:spcBef>
                  <a:spcPct val="0"/>
                </a:spcBef>
                <a:spcAft>
                  <a:spcPct val="0"/>
                </a:spcAft>
                <a:buSzPct val="10000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defTabSz="685800" eaLnBrk="0" fontAlgn="base" hangingPunct="0">
                <a:spcBef>
                  <a:spcPct val="0"/>
                </a:spcBef>
                <a:spcAft>
                  <a:spcPct val="0"/>
                </a:spcAft>
                <a:buSzPct val="10000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defTabSz="685800" eaLnBrk="0" fontAlgn="base" hangingPunct="0">
                <a:spcBef>
                  <a:spcPct val="0"/>
                </a:spcBef>
                <a:spcAft>
                  <a:spcPct val="0"/>
                </a:spcAft>
                <a:buSzPct val="10000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 sz="1300">
                <a:solidFill>
                  <a:srgbClr val="FFFFFF"/>
                </a:solidFill>
                <a:latin typeface="Verdana" panose="020B060403050404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112644" name="文本框 1"/>
            <p:cNvSpPr txBox="1"/>
            <p:nvPr>
              <p:custDataLst>
                <p:tags r:id="rId9"/>
              </p:custDataLst>
            </p:nvPr>
          </p:nvSpPr>
          <p:spPr>
            <a:xfrm>
              <a:off x="3559126" y="3587262"/>
              <a:ext cx="1477328" cy="492442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 wrap="none">
              <a:spAutoFit/>
            </a:bodyPr>
            <a:lstStyle>
              <a:lvl1pPr defTabSz="6858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defTabSz="6858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defTabSz="6858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defTabSz="6858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defTabSz="6858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defTabSz="685800" eaLnBrk="0" fontAlgn="base" hangingPunct="0">
                <a:spcBef>
                  <a:spcPct val="0"/>
                </a:spcBef>
                <a:spcAft>
                  <a:spcPct val="0"/>
                </a:spcAft>
                <a:buSzPct val="10000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defTabSz="685800" eaLnBrk="0" fontAlgn="base" hangingPunct="0">
                <a:spcBef>
                  <a:spcPct val="0"/>
                </a:spcBef>
                <a:spcAft>
                  <a:spcPct val="0"/>
                </a:spcAft>
                <a:buSzPct val="10000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defTabSz="685800" eaLnBrk="0" fontAlgn="base" hangingPunct="0">
                <a:spcBef>
                  <a:spcPct val="0"/>
                </a:spcBef>
                <a:spcAft>
                  <a:spcPct val="0"/>
                </a:spcAft>
                <a:buSzPct val="10000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defTabSz="685800" eaLnBrk="0" fontAlgn="base" hangingPunct="0">
                <a:spcBef>
                  <a:spcPct val="0"/>
                </a:spcBef>
                <a:spcAft>
                  <a:spcPct val="0"/>
                </a:spcAft>
                <a:buSzPct val="10000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>
                  <a:solidFill>
                    <a:srgbClr val="FFFFFF"/>
                  </a:solidFill>
                  <a:latin typeface="Verdana" panose="020B0604030504040204" pitchFamily="34" charset="0"/>
                  <a:ea typeface="微软雅黑" panose="020B0503020204020204" pitchFamily="34" charset="-122"/>
                </a:rPr>
                <a:t>华北平原</a:t>
              </a:r>
            </a:p>
          </p:txBody>
        </p:sp>
      </p:grpSp>
      <p:grpSp>
        <p:nvGrpSpPr>
          <p:cNvPr id="132102" name="东北平原"/>
          <p:cNvGrpSpPr>
            <a:grpSpLocks/>
          </p:cNvGrpSpPr>
          <p:nvPr/>
        </p:nvGrpSpPr>
        <p:grpSpPr bwMode="auto">
          <a:xfrm>
            <a:off x="7504114" y="2001839"/>
            <a:ext cx="1108075" cy="369887"/>
            <a:chOff x="3559126" y="3587262"/>
            <a:chExt cx="1477328" cy="492442"/>
          </a:xfrm>
        </p:grpSpPr>
        <p:sp>
          <p:nvSpPr>
            <p:cNvPr id="112646" name="矩形 16"/>
            <p:cNvSpPr/>
            <p:nvPr>
              <p:custDataLst>
                <p:tags r:id="rId6"/>
              </p:custDataLst>
            </p:nvPr>
          </p:nvSpPr>
          <p:spPr>
            <a:xfrm>
              <a:off x="3605689" y="3587262"/>
              <a:ext cx="1369385" cy="460740"/>
            </a:xfrm>
            <a:prstGeom prst="rect">
              <a:avLst/>
            </a:prstGeom>
            <a:solidFill>
              <a:srgbClr val="0070C0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 anchor="ctr"/>
            <a:lstStyle>
              <a:lvl1pPr defTabSz="6858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defTabSz="6858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defTabSz="6858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defTabSz="6858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defTabSz="6858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defTabSz="685800" eaLnBrk="0" fontAlgn="base" hangingPunct="0">
                <a:spcBef>
                  <a:spcPct val="0"/>
                </a:spcBef>
                <a:spcAft>
                  <a:spcPct val="0"/>
                </a:spcAft>
                <a:buSzPct val="10000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defTabSz="685800" eaLnBrk="0" fontAlgn="base" hangingPunct="0">
                <a:spcBef>
                  <a:spcPct val="0"/>
                </a:spcBef>
                <a:spcAft>
                  <a:spcPct val="0"/>
                </a:spcAft>
                <a:buSzPct val="10000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defTabSz="685800" eaLnBrk="0" fontAlgn="base" hangingPunct="0">
                <a:spcBef>
                  <a:spcPct val="0"/>
                </a:spcBef>
                <a:spcAft>
                  <a:spcPct val="0"/>
                </a:spcAft>
                <a:buSzPct val="10000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defTabSz="685800" eaLnBrk="0" fontAlgn="base" hangingPunct="0">
                <a:spcBef>
                  <a:spcPct val="0"/>
                </a:spcBef>
                <a:spcAft>
                  <a:spcPct val="0"/>
                </a:spcAft>
                <a:buSzPct val="10000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 sz="1500">
                <a:solidFill>
                  <a:srgbClr val="FFFFFF"/>
                </a:solidFill>
                <a:latin typeface="Verdana" panose="020B060403050404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112647" name="文本框 17"/>
            <p:cNvSpPr txBox="1"/>
            <p:nvPr>
              <p:custDataLst>
                <p:tags r:id="rId7"/>
              </p:custDataLst>
            </p:nvPr>
          </p:nvSpPr>
          <p:spPr>
            <a:xfrm>
              <a:off x="3559126" y="3587262"/>
              <a:ext cx="1477328" cy="492442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 wrap="none">
              <a:spAutoFit/>
            </a:bodyPr>
            <a:lstStyle>
              <a:lvl1pPr defTabSz="6858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defTabSz="6858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defTabSz="6858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defTabSz="6858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defTabSz="6858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defTabSz="685800" eaLnBrk="0" fontAlgn="base" hangingPunct="0">
                <a:spcBef>
                  <a:spcPct val="0"/>
                </a:spcBef>
                <a:spcAft>
                  <a:spcPct val="0"/>
                </a:spcAft>
                <a:buSzPct val="10000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defTabSz="685800" eaLnBrk="0" fontAlgn="base" hangingPunct="0">
                <a:spcBef>
                  <a:spcPct val="0"/>
                </a:spcBef>
                <a:spcAft>
                  <a:spcPct val="0"/>
                </a:spcAft>
                <a:buSzPct val="10000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defTabSz="685800" eaLnBrk="0" fontAlgn="base" hangingPunct="0">
                <a:spcBef>
                  <a:spcPct val="0"/>
                </a:spcBef>
                <a:spcAft>
                  <a:spcPct val="0"/>
                </a:spcAft>
                <a:buSzPct val="10000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defTabSz="685800" eaLnBrk="0" fontAlgn="base" hangingPunct="0">
                <a:spcBef>
                  <a:spcPct val="0"/>
                </a:spcBef>
                <a:spcAft>
                  <a:spcPct val="0"/>
                </a:spcAft>
                <a:buSzPct val="10000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>
                  <a:solidFill>
                    <a:srgbClr val="FFFFFF"/>
                  </a:solidFill>
                  <a:latin typeface="Verdana" panose="020B0604030504040204" pitchFamily="34" charset="0"/>
                  <a:ea typeface="微软雅黑" panose="020B0503020204020204" pitchFamily="34" charset="-122"/>
                </a:rPr>
                <a:t>东北平原</a:t>
              </a:r>
            </a:p>
          </p:txBody>
        </p:sp>
      </p:grpSp>
      <p:grpSp>
        <p:nvGrpSpPr>
          <p:cNvPr id="132105" name="长江中下游平原"/>
          <p:cNvGrpSpPr>
            <a:grpSpLocks/>
          </p:cNvGrpSpPr>
          <p:nvPr/>
        </p:nvGrpSpPr>
        <p:grpSpPr bwMode="auto">
          <a:xfrm>
            <a:off x="6911976" y="3989389"/>
            <a:ext cx="1801813" cy="369887"/>
            <a:chOff x="3559126" y="3587262"/>
            <a:chExt cx="2400657" cy="492442"/>
          </a:xfrm>
        </p:grpSpPr>
        <p:sp>
          <p:nvSpPr>
            <p:cNvPr id="112649" name="矩形 19"/>
            <p:cNvSpPr/>
            <p:nvPr>
              <p:custDataLst>
                <p:tags r:id="rId4"/>
              </p:custDataLst>
            </p:nvPr>
          </p:nvSpPr>
          <p:spPr>
            <a:xfrm>
              <a:off x="3605659" y="3587262"/>
              <a:ext cx="2292785" cy="460740"/>
            </a:xfrm>
            <a:prstGeom prst="rect">
              <a:avLst/>
            </a:prstGeom>
            <a:solidFill>
              <a:srgbClr val="0070C0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 anchor="ctr"/>
            <a:lstStyle>
              <a:lvl1pPr defTabSz="6858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defTabSz="6858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defTabSz="6858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defTabSz="6858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defTabSz="6858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defTabSz="685800" eaLnBrk="0" fontAlgn="base" hangingPunct="0">
                <a:spcBef>
                  <a:spcPct val="0"/>
                </a:spcBef>
                <a:spcAft>
                  <a:spcPct val="0"/>
                </a:spcAft>
                <a:buSzPct val="10000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defTabSz="685800" eaLnBrk="0" fontAlgn="base" hangingPunct="0">
                <a:spcBef>
                  <a:spcPct val="0"/>
                </a:spcBef>
                <a:spcAft>
                  <a:spcPct val="0"/>
                </a:spcAft>
                <a:buSzPct val="10000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defTabSz="685800" eaLnBrk="0" fontAlgn="base" hangingPunct="0">
                <a:spcBef>
                  <a:spcPct val="0"/>
                </a:spcBef>
                <a:spcAft>
                  <a:spcPct val="0"/>
                </a:spcAft>
                <a:buSzPct val="10000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defTabSz="685800" eaLnBrk="0" fontAlgn="base" hangingPunct="0">
                <a:spcBef>
                  <a:spcPct val="0"/>
                </a:spcBef>
                <a:spcAft>
                  <a:spcPct val="0"/>
                </a:spcAft>
                <a:buSzPct val="10000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 sz="1300">
                <a:solidFill>
                  <a:srgbClr val="FFFFFF"/>
                </a:solidFill>
                <a:latin typeface="Verdana" panose="020B060403050404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112650" name="文本框 20"/>
            <p:cNvSpPr txBox="1"/>
            <p:nvPr>
              <p:custDataLst>
                <p:tags r:id="rId5"/>
              </p:custDataLst>
            </p:nvPr>
          </p:nvSpPr>
          <p:spPr>
            <a:xfrm>
              <a:off x="3559126" y="3587262"/>
              <a:ext cx="2400657" cy="492442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 wrap="none">
              <a:spAutoFit/>
            </a:bodyPr>
            <a:lstStyle>
              <a:lvl1pPr defTabSz="6858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defTabSz="6858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defTabSz="6858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defTabSz="6858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defTabSz="6858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defTabSz="685800" eaLnBrk="0" fontAlgn="base" hangingPunct="0">
                <a:spcBef>
                  <a:spcPct val="0"/>
                </a:spcBef>
                <a:spcAft>
                  <a:spcPct val="0"/>
                </a:spcAft>
                <a:buSzPct val="10000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defTabSz="685800" eaLnBrk="0" fontAlgn="base" hangingPunct="0">
                <a:spcBef>
                  <a:spcPct val="0"/>
                </a:spcBef>
                <a:spcAft>
                  <a:spcPct val="0"/>
                </a:spcAft>
                <a:buSzPct val="10000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defTabSz="685800" eaLnBrk="0" fontAlgn="base" hangingPunct="0">
                <a:spcBef>
                  <a:spcPct val="0"/>
                </a:spcBef>
                <a:spcAft>
                  <a:spcPct val="0"/>
                </a:spcAft>
                <a:buSzPct val="10000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defTabSz="685800" eaLnBrk="0" fontAlgn="base" hangingPunct="0">
                <a:spcBef>
                  <a:spcPct val="0"/>
                </a:spcBef>
                <a:spcAft>
                  <a:spcPct val="0"/>
                </a:spcAft>
                <a:buSzPct val="10000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>
                  <a:solidFill>
                    <a:srgbClr val="FFFFFF"/>
                  </a:solidFill>
                  <a:latin typeface="Verdana" panose="020B0604030504040204" pitchFamily="34" charset="0"/>
                  <a:ea typeface="微软雅黑" panose="020B0503020204020204" pitchFamily="34" charset="-122"/>
                </a:rPr>
                <a:t>长江中下游平原</a:t>
              </a:r>
            </a:p>
          </p:txBody>
        </p:sp>
      </p:grpSp>
      <p:sp>
        <p:nvSpPr>
          <p:cNvPr id="132108" name="矩形 11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4998721" y="182880"/>
            <a:ext cx="3203575" cy="692151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2800" b="1" dirty="0" smtClean="0">
                <a:solidFill>
                  <a:srgbClr val="FF0000"/>
                </a:solidFill>
                <a:ea typeface="微软雅黑" panose="020B0503020204020204" pitchFamily="34" charset="-122"/>
              </a:rPr>
              <a:t>三</a:t>
            </a:r>
            <a:r>
              <a:rPr lang="zh-CN" altLang="en-US" sz="2800" b="1" dirty="0">
                <a:solidFill>
                  <a:srgbClr val="FF0000"/>
                </a:solidFill>
                <a:ea typeface="微软雅黑" panose="020B0503020204020204" pitchFamily="34" charset="-122"/>
              </a:rPr>
              <a:t>大平原</a:t>
            </a:r>
          </a:p>
        </p:txBody>
      </p:sp>
      <p:sp>
        <p:nvSpPr>
          <p:cNvPr id="13" name="矩形 169987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250374" y="149564"/>
            <a:ext cx="4114799" cy="692150"/>
          </a:xfrm>
          <a:prstGeom prst="rect">
            <a:avLst/>
          </a:prstGeom>
          <a:ln/>
          <a:ex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algn="ctr"/>
            <a:r>
              <a:rPr lang="zh-CN" altLang="en-US" sz="3200" b="1" dirty="0">
                <a:latin typeface="Arial" panose="020B0604020202020204" pitchFamily="34" charset="0"/>
                <a:ea typeface="微软雅黑" panose="020B0503020204020204" pitchFamily="34" charset="-122"/>
              </a:rPr>
              <a:t>（二）、主要地形区</a:t>
            </a:r>
          </a:p>
        </p:txBody>
      </p:sp>
    </p:spTree>
    <p:extLst>
      <p:ext uri="{BB962C8B-B14F-4D97-AF65-F5344CB8AC3E}">
        <p14:creationId xmlns:p14="http://schemas.microsoft.com/office/powerpoint/2010/main" xmlns="" val="858501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32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32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32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="" xmlns:a16="http://schemas.microsoft.com/office/drawing/2014/main" id="{F2E10D8E-1E31-411C-A10B-B2B0C2D4519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 b="488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="" xmlns:a16="http://schemas.microsoft.com/office/drawing/2014/main" id="{8E6916E4-DF7A-4787-8FCA-52545ABA22C3}"/>
              </a:ext>
            </a:extLst>
          </p:cNvPr>
          <p:cNvSpPr/>
          <p:nvPr/>
        </p:nvSpPr>
        <p:spPr>
          <a:xfrm>
            <a:off x="325441" y="294369"/>
            <a:ext cx="11541119" cy="6269263"/>
          </a:xfrm>
          <a:prstGeom prst="roundRect">
            <a:avLst>
              <a:gd name="adj" fmla="val 2169"/>
            </a:avLst>
          </a:prstGeom>
          <a:solidFill>
            <a:srgbClr val="F0F2EE"/>
          </a:solidFill>
          <a:ln w="12700" cap="flat" cmpd="sng" algn="ctr">
            <a:noFill/>
            <a:prstDash val="solid"/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="" xmlns:a16="http://schemas.microsoft.com/office/drawing/2014/main" id="{60A2C977-F8EC-456B-810A-F13DAE9DF265}"/>
              </a:ext>
            </a:extLst>
          </p:cNvPr>
          <p:cNvGrpSpPr/>
          <p:nvPr/>
        </p:nvGrpSpPr>
        <p:grpSpPr>
          <a:xfrm>
            <a:off x="444254" y="381327"/>
            <a:ext cx="1080000" cy="576000"/>
            <a:chOff x="2581843" y="603315"/>
            <a:chExt cx="1080000" cy="576000"/>
          </a:xfrm>
        </p:grpSpPr>
        <p:cxnSp>
          <p:nvCxnSpPr>
            <p:cNvPr id="5" name="直接连接符 4">
              <a:extLst>
                <a:ext uri="{FF2B5EF4-FFF2-40B4-BE49-F238E27FC236}">
                  <a16:creationId xmlns="" xmlns:a16="http://schemas.microsoft.com/office/drawing/2014/main" id="{5DD2FA2A-64B3-4B42-8A46-5D63F3117E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96066" y="603315"/>
              <a:ext cx="0" cy="576000"/>
            </a:xfrm>
            <a:prstGeom prst="line">
              <a:avLst/>
            </a:prstGeom>
            <a:ln w="381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75000"/>
                    </a:schemeClr>
                  </a:gs>
                  <a:gs pos="3900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>
              <a:extLst>
                <a:ext uri="{FF2B5EF4-FFF2-40B4-BE49-F238E27FC236}">
                  <a16:creationId xmlns="" xmlns:a16="http://schemas.microsoft.com/office/drawing/2014/main" id="{1AF40CFC-5FCF-4C02-AE16-8B9F435D382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121843" y="227814"/>
              <a:ext cx="0" cy="1080000"/>
            </a:xfrm>
            <a:prstGeom prst="line">
              <a:avLst/>
            </a:prstGeom>
            <a:ln w="381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75000"/>
                    </a:schemeClr>
                  </a:gs>
                  <a:gs pos="3900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组合 6">
            <a:extLst>
              <a:ext uri="{FF2B5EF4-FFF2-40B4-BE49-F238E27FC236}">
                <a16:creationId xmlns="" xmlns:a16="http://schemas.microsoft.com/office/drawing/2014/main" id="{2141831C-6CD1-4F00-816D-972F1F3A0378}"/>
              </a:ext>
            </a:extLst>
          </p:cNvPr>
          <p:cNvGrpSpPr/>
          <p:nvPr/>
        </p:nvGrpSpPr>
        <p:grpSpPr>
          <a:xfrm rot="10800000">
            <a:off x="1998402" y="785091"/>
            <a:ext cx="1080000" cy="576000"/>
            <a:chOff x="2581843" y="603315"/>
            <a:chExt cx="1080000" cy="576000"/>
          </a:xfrm>
        </p:grpSpPr>
        <p:cxnSp>
          <p:nvCxnSpPr>
            <p:cNvPr id="10" name="直接连接符 9">
              <a:extLst>
                <a:ext uri="{FF2B5EF4-FFF2-40B4-BE49-F238E27FC236}">
                  <a16:creationId xmlns="" xmlns:a16="http://schemas.microsoft.com/office/drawing/2014/main" id="{B667E65C-1F8E-40E9-8C58-BA579FB1FA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96066" y="603315"/>
              <a:ext cx="0" cy="576000"/>
            </a:xfrm>
            <a:prstGeom prst="line">
              <a:avLst/>
            </a:prstGeom>
            <a:ln w="381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75000"/>
                    </a:schemeClr>
                  </a:gs>
                  <a:gs pos="3900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>
              <a:extLst>
                <a:ext uri="{FF2B5EF4-FFF2-40B4-BE49-F238E27FC236}">
                  <a16:creationId xmlns="" xmlns:a16="http://schemas.microsoft.com/office/drawing/2014/main" id="{370F5EAF-914D-4D5A-BD29-F1FB4118185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121843" y="227814"/>
              <a:ext cx="0" cy="1080000"/>
            </a:xfrm>
            <a:prstGeom prst="line">
              <a:avLst/>
            </a:prstGeom>
            <a:ln w="381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75000"/>
                    </a:schemeClr>
                  </a:gs>
                  <a:gs pos="3900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文本框 1">
            <a:extLst>
              <a:ext uri="{FF2B5EF4-FFF2-40B4-BE49-F238E27FC236}">
                <a16:creationId xmlns="" xmlns:a16="http://schemas.microsoft.com/office/drawing/2014/main" id="{CE0ED4AE-A646-409A-A36A-41CE9495C19D}"/>
              </a:ext>
            </a:extLst>
          </p:cNvPr>
          <p:cNvSpPr txBox="1"/>
          <p:nvPr/>
        </p:nvSpPr>
        <p:spPr>
          <a:xfrm>
            <a:off x="917445" y="606866"/>
            <a:ext cx="16209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东北平原</a:t>
            </a:r>
          </a:p>
        </p:txBody>
      </p:sp>
      <p:sp>
        <p:nvSpPr>
          <p:cNvPr id="12" name="矩形 1">
            <a:extLst>
              <a:ext uri="{FF2B5EF4-FFF2-40B4-BE49-F238E27FC236}">
                <a16:creationId xmlns="" xmlns:a16="http://schemas.microsoft.com/office/drawing/2014/main" id="{8FDAC8D4-08A9-4F53-8C01-A7699928E9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8477" y="1918422"/>
            <a:ext cx="8839200" cy="4486741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tabLst>
                <a:tab pos="3200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tabLst>
                <a:tab pos="3200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tabLst>
                <a:tab pos="3200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tabLst>
                <a:tab pos="3200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tabLst>
                <a:tab pos="3200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tabLst>
                <a:tab pos="3200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tabLst>
                <a:tab pos="3200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tabLst>
                <a:tab pos="3200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tabLst>
                <a:tab pos="3200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just" defTabSz="91440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>
                <a:tab pos="3200400" algn="l"/>
              </a:tabLst>
              <a:defRPr/>
            </a:pPr>
            <a:r>
              <a:rPr kumimoji="0" lang="zh-CN" altLang="en-US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位置与范围：</a:t>
            </a:r>
            <a:endParaRPr kumimoji="0" lang="en-US" altLang="zh-CN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just" defTabSz="91440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>
                <a:tab pos="3200400" algn="l"/>
              </a:tabLst>
              <a:defRPr/>
            </a:pPr>
            <a:r>
              <a:rPr kumimoji="0" lang="en-US" altLang="zh-CN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120°E-130°E</a:t>
            </a:r>
            <a:r>
              <a:rPr kumimoji="0" lang="zh-CN" altLang="en-US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kumimoji="0" lang="en-US" altLang="zh-CN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just" defTabSz="91440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>
                <a:tab pos="3200400" algn="l"/>
              </a:tabLst>
              <a:defRPr/>
            </a:pPr>
            <a:r>
              <a:rPr kumimoji="0" lang="en-US" altLang="zh-CN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42°N-48°N</a:t>
            </a:r>
          </a:p>
          <a:p>
            <a:pPr marL="0" marR="0" lvl="0" indent="0" algn="just" defTabSz="91440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>
                <a:tab pos="3200400" algn="l"/>
              </a:tabLst>
              <a:defRPr/>
            </a:pPr>
            <a:r>
              <a:rPr kumimoji="0" lang="zh-CN" altLang="en-US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三江平原、松嫩平原、辽河平原</a:t>
            </a:r>
            <a:endParaRPr kumimoji="0" lang="en-US" altLang="zh-CN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just" defTabSz="91440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>
                <a:tab pos="3200400" algn="l"/>
              </a:tabLst>
              <a:defRPr/>
            </a:pPr>
            <a:r>
              <a:rPr kumimoji="0" lang="zh-CN" altLang="en-US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自然地理特征：</a:t>
            </a:r>
            <a:endParaRPr kumimoji="0" lang="en-US" altLang="zh-CN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defTabSz="91440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>
                <a:tab pos="3200400" algn="l"/>
              </a:tabLst>
              <a:defRPr/>
            </a:pPr>
            <a:r>
              <a:rPr kumimoji="0" lang="zh-CN" altLang="en-US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面积最大，海拔多在</a:t>
            </a:r>
            <a:r>
              <a:rPr kumimoji="0" lang="en-US" altLang="zh-CN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200 m</a:t>
            </a:r>
            <a:r>
              <a:rPr kumimoji="0" lang="zh-CN" altLang="en-US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以下，</a:t>
            </a:r>
            <a:endParaRPr kumimoji="0" lang="en-US" altLang="zh-CN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defTabSz="91440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>
                <a:tab pos="3200400" algn="l"/>
              </a:tabLst>
              <a:defRPr/>
            </a:pPr>
            <a:r>
              <a:rPr kumimoji="0" lang="zh-CN" altLang="en-US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地势坦荡；肥沃的黑土；多沼泽地</a:t>
            </a:r>
          </a:p>
          <a:p>
            <a:pPr marL="0" marR="0" lvl="0" indent="0" algn="just" defTabSz="91440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>
                <a:tab pos="3200400" algn="l"/>
              </a:tabLst>
              <a:defRPr/>
            </a:pPr>
            <a:r>
              <a:rPr kumimoji="0" lang="zh-CN" altLang="en-US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人文地理特征：</a:t>
            </a:r>
            <a:endParaRPr kumimoji="0" lang="en-US" altLang="zh-CN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just" defTabSz="91440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>
                <a:tab pos="3200400" algn="l"/>
              </a:tabLst>
              <a:defRPr/>
            </a:pPr>
            <a:r>
              <a:rPr kumimoji="0" lang="zh-CN" altLang="en-US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松嫩平原、　三江平原是最重要的商品粮基地；油气、煤炭等矿产资源丰富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="" xmlns:a16="http://schemas.microsoft.com/office/drawing/2014/main" id="{C6DC4C30-97AE-4D6E-BC21-5B88DAFDC4F1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382904" y="605736"/>
            <a:ext cx="6335291" cy="4764144"/>
          </a:xfrm>
          <a:prstGeom prst="rect">
            <a:avLst/>
          </a:prstGeom>
          <a:noFill/>
          <a:ln w="9525">
            <a:noFill/>
          </a:ln>
        </p:spPr>
      </p:pic>
    </p:spTree>
    <p:extLst>
      <p:ext uri="{BB962C8B-B14F-4D97-AF65-F5344CB8AC3E}">
        <p14:creationId xmlns:p14="http://schemas.microsoft.com/office/powerpoint/2010/main" xmlns="" val="23323607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2000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="" xmlns:a16="http://schemas.microsoft.com/office/drawing/2014/main" id="{F2E10D8E-1E31-411C-A10B-B2B0C2D4519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 b="488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="" xmlns:a16="http://schemas.microsoft.com/office/drawing/2014/main" id="{8E6916E4-DF7A-4787-8FCA-52545ABA22C3}"/>
              </a:ext>
            </a:extLst>
          </p:cNvPr>
          <p:cNvSpPr/>
          <p:nvPr/>
        </p:nvSpPr>
        <p:spPr>
          <a:xfrm>
            <a:off x="325441" y="294369"/>
            <a:ext cx="11541119" cy="6269263"/>
          </a:xfrm>
          <a:prstGeom prst="roundRect">
            <a:avLst>
              <a:gd name="adj" fmla="val 2169"/>
            </a:avLst>
          </a:prstGeom>
          <a:solidFill>
            <a:srgbClr val="F0F2EE"/>
          </a:solidFill>
          <a:ln w="12700" cap="flat" cmpd="sng" algn="ctr">
            <a:noFill/>
            <a:prstDash val="solid"/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="" xmlns:a16="http://schemas.microsoft.com/office/drawing/2014/main" id="{60A2C977-F8EC-456B-810A-F13DAE9DF265}"/>
              </a:ext>
            </a:extLst>
          </p:cNvPr>
          <p:cNvGrpSpPr/>
          <p:nvPr/>
        </p:nvGrpSpPr>
        <p:grpSpPr>
          <a:xfrm>
            <a:off x="444254" y="381327"/>
            <a:ext cx="1080000" cy="576000"/>
            <a:chOff x="2581843" y="603315"/>
            <a:chExt cx="1080000" cy="576000"/>
          </a:xfrm>
        </p:grpSpPr>
        <p:cxnSp>
          <p:nvCxnSpPr>
            <p:cNvPr id="5" name="直接连接符 4">
              <a:extLst>
                <a:ext uri="{FF2B5EF4-FFF2-40B4-BE49-F238E27FC236}">
                  <a16:creationId xmlns="" xmlns:a16="http://schemas.microsoft.com/office/drawing/2014/main" id="{5DD2FA2A-64B3-4B42-8A46-5D63F3117E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96066" y="603315"/>
              <a:ext cx="0" cy="576000"/>
            </a:xfrm>
            <a:prstGeom prst="line">
              <a:avLst/>
            </a:prstGeom>
            <a:ln w="381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75000"/>
                    </a:schemeClr>
                  </a:gs>
                  <a:gs pos="3900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>
              <a:extLst>
                <a:ext uri="{FF2B5EF4-FFF2-40B4-BE49-F238E27FC236}">
                  <a16:creationId xmlns="" xmlns:a16="http://schemas.microsoft.com/office/drawing/2014/main" id="{1AF40CFC-5FCF-4C02-AE16-8B9F435D382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121843" y="227814"/>
              <a:ext cx="0" cy="1080000"/>
            </a:xfrm>
            <a:prstGeom prst="line">
              <a:avLst/>
            </a:prstGeom>
            <a:ln w="381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75000"/>
                    </a:schemeClr>
                  </a:gs>
                  <a:gs pos="3900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组合 6">
            <a:extLst>
              <a:ext uri="{FF2B5EF4-FFF2-40B4-BE49-F238E27FC236}">
                <a16:creationId xmlns="" xmlns:a16="http://schemas.microsoft.com/office/drawing/2014/main" id="{2141831C-6CD1-4F00-816D-972F1F3A0378}"/>
              </a:ext>
            </a:extLst>
          </p:cNvPr>
          <p:cNvGrpSpPr/>
          <p:nvPr/>
        </p:nvGrpSpPr>
        <p:grpSpPr>
          <a:xfrm rot="10800000">
            <a:off x="1998402" y="785091"/>
            <a:ext cx="1080000" cy="576000"/>
            <a:chOff x="2581843" y="603315"/>
            <a:chExt cx="1080000" cy="576000"/>
          </a:xfrm>
        </p:grpSpPr>
        <p:cxnSp>
          <p:nvCxnSpPr>
            <p:cNvPr id="10" name="直接连接符 9">
              <a:extLst>
                <a:ext uri="{FF2B5EF4-FFF2-40B4-BE49-F238E27FC236}">
                  <a16:creationId xmlns="" xmlns:a16="http://schemas.microsoft.com/office/drawing/2014/main" id="{B667E65C-1F8E-40E9-8C58-BA579FB1FA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96066" y="603315"/>
              <a:ext cx="0" cy="576000"/>
            </a:xfrm>
            <a:prstGeom prst="line">
              <a:avLst/>
            </a:prstGeom>
            <a:ln w="381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75000"/>
                    </a:schemeClr>
                  </a:gs>
                  <a:gs pos="3900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>
              <a:extLst>
                <a:ext uri="{FF2B5EF4-FFF2-40B4-BE49-F238E27FC236}">
                  <a16:creationId xmlns="" xmlns:a16="http://schemas.microsoft.com/office/drawing/2014/main" id="{370F5EAF-914D-4D5A-BD29-F1FB4118185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121843" y="227814"/>
              <a:ext cx="0" cy="1080000"/>
            </a:xfrm>
            <a:prstGeom prst="line">
              <a:avLst/>
            </a:prstGeom>
            <a:ln w="381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75000"/>
                    </a:schemeClr>
                  </a:gs>
                  <a:gs pos="3900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文本框 1">
            <a:extLst>
              <a:ext uri="{FF2B5EF4-FFF2-40B4-BE49-F238E27FC236}">
                <a16:creationId xmlns="" xmlns:a16="http://schemas.microsoft.com/office/drawing/2014/main" id="{CE0ED4AE-A646-409A-A36A-41CE9495C19D}"/>
              </a:ext>
            </a:extLst>
          </p:cNvPr>
          <p:cNvSpPr txBox="1"/>
          <p:nvPr/>
        </p:nvSpPr>
        <p:spPr>
          <a:xfrm>
            <a:off x="917445" y="578586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华北平原</a:t>
            </a:r>
          </a:p>
        </p:txBody>
      </p:sp>
      <p:sp>
        <p:nvSpPr>
          <p:cNvPr id="12" name="矩形 1">
            <a:extLst>
              <a:ext uri="{FF2B5EF4-FFF2-40B4-BE49-F238E27FC236}">
                <a16:creationId xmlns="" xmlns:a16="http://schemas.microsoft.com/office/drawing/2014/main" id="{9A6EC0EE-71D5-485B-8539-65BC2211D6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8091" y="1589348"/>
            <a:ext cx="8839200" cy="4486741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tabLst>
                <a:tab pos="3200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tabLst>
                <a:tab pos="3200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tabLst>
                <a:tab pos="3200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tabLst>
                <a:tab pos="3200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tabLst>
                <a:tab pos="3200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tabLst>
                <a:tab pos="3200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tabLst>
                <a:tab pos="3200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tabLst>
                <a:tab pos="3200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tabLst>
                <a:tab pos="3200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just" defTabSz="91440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>
                <a:tab pos="3200400" algn="l"/>
              </a:tabLst>
              <a:defRPr/>
            </a:pPr>
            <a:r>
              <a:rPr kumimoji="0" lang="zh-CN" altLang="en-US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位置与范围：</a:t>
            </a:r>
            <a:endParaRPr kumimoji="0" lang="en-US" altLang="zh-CN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just" defTabSz="91440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>
                <a:tab pos="3200400" algn="l"/>
              </a:tabLst>
              <a:defRPr/>
            </a:pPr>
            <a:r>
              <a:rPr kumimoji="0" lang="en-US" altLang="zh-CN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114°E-120°E</a:t>
            </a:r>
            <a:r>
              <a:rPr kumimoji="0" lang="zh-CN" altLang="en-US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r>
              <a:rPr kumimoji="0" lang="en-US" altLang="zh-CN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35°N-40°N</a:t>
            </a:r>
          </a:p>
          <a:p>
            <a:pPr marL="0" marR="0" lvl="0" indent="0" algn="just" defTabSz="91440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>
                <a:tab pos="3200400" algn="l"/>
              </a:tabLst>
              <a:defRPr/>
            </a:pPr>
            <a:r>
              <a:rPr kumimoji="0" lang="zh-CN" altLang="en-US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海河平原和淮河平原</a:t>
            </a:r>
            <a:endParaRPr kumimoji="0" lang="en-US" altLang="zh-CN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just" defTabSz="91440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>
                <a:tab pos="3200400" algn="l"/>
              </a:tabLst>
              <a:defRPr/>
            </a:pPr>
            <a:r>
              <a:rPr kumimoji="0" lang="zh-CN" altLang="en-US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自然地理特征：</a:t>
            </a:r>
            <a:endParaRPr kumimoji="0" lang="en-US" altLang="zh-CN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defTabSz="91440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>
                <a:tab pos="3200400" algn="l"/>
              </a:tabLst>
              <a:defRPr/>
            </a:pPr>
            <a:r>
              <a:rPr kumimoji="0" lang="zh-CN" altLang="en-US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海拔多在</a:t>
            </a:r>
            <a:r>
              <a:rPr kumimoji="0" lang="en-US" altLang="zh-CN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50 m</a:t>
            </a:r>
            <a:r>
              <a:rPr kumimoji="0" lang="zh-CN" altLang="en-US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以下，地势平坦，</a:t>
            </a:r>
            <a:endParaRPr kumimoji="0" lang="en-US" altLang="zh-CN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defTabSz="91440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>
                <a:tab pos="3200400" algn="l"/>
              </a:tabLst>
              <a:defRPr/>
            </a:pPr>
            <a:r>
              <a:rPr kumimoji="0" lang="zh-CN" altLang="en-US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又称黄淮海平原</a:t>
            </a:r>
          </a:p>
          <a:p>
            <a:pPr marL="0" marR="0" lvl="0" indent="0" algn="just" defTabSz="91440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>
                <a:tab pos="3200400" algn="l"/>
              </a:tabLst>
              <a:defRPr/>
            </a:pPr>
            <a:r>
              <a:rPr kumimoji="0" lang="zh-CN" altLang="en-US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人文地理特征：</a:t>
            </a:r>
            <a:endParaRPr kumimoji="0" lang="en-US" altLang="zh-CN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just" defTabSz="91440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>
                <a:tab pos="3200400" algn="l"/>
              </a:tabLst>
              <a:defRPr/>
            </a:pPr>
            <a:r>
              <a:rPr kumimoji="0" lang="zh-CN" altLang="en-US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全国重要的商品棉、油生产基地，</a:t>
            </a:r>
            <a:endParaRPr kumimoji="0" lang="en-US" altLang="zh-CN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just" defTabSz="91440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>
                <a:tab pos="3200400" algn="l"/>
              </a:tabLst>
              <a:defRPr/>
            </a:pPr>
            <a:r>
              <a:rPr kumimoji="0" lang="zh-CN" altLang="en-US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人口众多，经济发达。</a:t>
            </a:r>
            <a:endParaRPr kumimoji="0" lang="en-US" altLang="zh-CN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just" defTabSz="91440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>
                <a:tab pos="3200400" algn="l"/>
              </a:tabLst>
              <a:defRPr/>
            </a:pPr>
            <a:r>
              <a:rPr kumimoji="0" lang="zh-CN" altLang="en-US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中低产田的改良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="" xmlns:a16="http://schemas.microsoft.com/office/drawing/2014/main" id="{3317812D-F09B-45CC-8E86-C22608CBDE1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490411" y="1476257"/>
            <a:ext cx="6047286" cy="4423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3238283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="" xmlns:a16="http://schemas.microsoft.com/office/drawing/2014/main" id="{F2E10D8E-1E31-411C-A10B-B2B0C2D4519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 xmlns="">
                  <a14:imgLayer r:embed="rId4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 b="488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="" xmlns:a16="http://schemas.microsoft.com/office/drawing/2014/main" id="{8E6916E4-DF7A-4787-8FCA-52545ABA22C3}"/>
              </a:ext>
            </a:extLst>
          </p:cNvPr>
          <p:cNvSpPr/>
          <p:nvPr/>
        </p:nvSpPr>
        <p:spPr>
          <a:xfrm>
            <a:off x="325441" y="294369"/>
            <a:ext cx="11541119" cy="6269263"/>
          </a:xfrm>
          <a:prstGeom prst="roundRect">
            <a:avLst>
              <a:gd name="adj" fmla="val 2169"/>
            </a:avLst>
          </a:prstGeom>
          <a:solidFill>
            <a:srgbClr val="F0F2EE"/>
          </a:solidFill>
          <a:ln w="12700" cap="flat" cmpd="sng" algn="ctr">
            <a:noFill/>
            <a:prstDash val="solid"/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="" xmlns:a16="http://schemas.microsoft.com/office/drawing/2014/main" id="{60A2C977-F8EC-456B-810A-F13DAE9DF265}"/>
              </a:ext>
            </a:extLst>
          </p:cNvPr>
          <p:cNvGrpSpPr/>
          <p:nvPr/>
        </p:nvGrpSpPr>
        <p:grpSpPr>
          <a:xfrm>
            <a:off x="444254" y="381327"/>
            <a:ext cx="1080000" cy="576000"/>
            <a:chOff x="2581843" y="603315"/>
            <a:chExt cx="1080000" cy="576000"/>
          </a:xfrm>
        </p:grpSpPr>
        <p:cxnSp>
          <p:nvCxnSpPr>
            <p:cNvPr id="5" name="直接连接符 4">
              <a:extLst>
                <a:ext uri="{FF2B5EF4-FFF2-40B4-BE49-F238E27FC236}">
                  <a16:creationId xmlns="" xmlns:a16="http://schemas.microsoft.com/office/drawing/2014/main" id="{5DD2FA2A-64B3-4B42-8A46-5D63F3117E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96066" y="603315"/>
              <a:ext cx="0" cy="576000"/>
            </a:xfrm>
            <a:prstGeom prst="line">
              <a:avLst/>
            </a:prstGeom>
            <a:ln w="381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75000"/>
                    </a:schemeClr>
                  </a:gs>
                  <a:gs pos="3900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>
              <a:extLst>
                <a:ext uri="{FF2B5EF4-FFF2-40B4-BE49-F238E27FC236}">
                  <a16:creationId xmlns="" xmlns:a16="http://schemas.microsoft.com/office/drawing/2014/main" id="{1AF40CFC-5FCF-4C02-AE16-8B9F435D382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121843" y="227814"/>
              <a:ext cx="0" cy="1080000"/>
            </a:xfrm>
            <a:prstGeom prst="line">
              <a:avLst/>
            </a:prstGeom>
            <a:ln w="381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75000"/>
                    </a:schemeClr>
                  </a:gs>
                  <a:gs pos="3900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组合 6">
            <a:extLst>
              <a:ext uri="{FF2B5EF4-FFF2-40B4-BE49-F238E27FC236}">
                <a16:creationId xmlns="" xmlns:a16="http://schemas.microsoft.com/office/drawing/2014/main" id="{2141831C-6CD1-4F00-816D-972F1F3A0378}"/>
              </a:ext>
            </a:extLst>
          </p:cNvPr>
          <p:cNvGrpSpPr/>
          <p:nvPr/>
        </p:nvGrpSpPr>
        <p:grpSpPr>
          <a:xfrm rot="10800000">
            <a:off x="2488596" y="785091"/>
            <a:ext cx="1080000" cy="576000"/>
            <a:chOff x="2581843" y="603315"/>
            <a:chExt cx="1080000" cy="576000"/>
          </a:xfrm>
        </p:grpSpPr>
        <p:cxnSp>
          <p:nvCxnSpPr>
            <p:cNvPr id="10" name="直接连接符 9">
              <a:extLst>
                <a:ext uri="{FF2B5EF4-FFF2-40B4-BE49-F238E27FC236}">
                  <a16:creationId xmlns="" xmlns:a16="http://schemas.microsoft.com/office/drawing/2014/main" id="{B667E65C-1F8E-40E9-8C58-BA579FB1FA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96066" y="603315"/>
              <a:ext cx="0" cy="576000"/>
            </a:xfrm>
            <a:prstGeom prst="line">
              <a:avLst/>
            </a:prstGeom>
            <a:ln w="381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75000"/>
                    </a:schemeClr>
                  </a:gs>
                  <a:gs pos="3900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>
              <a:extLst>
                <a:ext uri="{FF2B5EF4-FFF2-40B4-BE49-F238E27FC236}">
                  <a16:creationId xmlns="" xmlns:a16="http://schemas.microsoft.com/office/drawing/2014/main" id="{370F5EAF-914D-4D5A-BD29-F1FB4118185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121843" y="227814"/>
              <a:ext cx="0" cy="1080000"/>
            </a:xfrm>
            <a:prstGeom prst="line">
              <a:avLst/>
            </a:prstGeom>
            <a:ln w="381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75000"/>
                    </a:schemeClr>
                  </a:gs>
                  <a:gs pos="3900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文本框 1">
            <a:extLst>
              <a:ext uri="{FF2B5EF4-FFF2-40B4-BE49-F238E27FC236}">
                <a16:creationId xmlns="" xmlns:a16="http://schemas.microsoft.com/office/drawing/2014/main" id="{CE0ED4AE-A646-409A-A36A-41CE9495C19D}"/>
              </a:ext>
            </a:extLst>
          </p:cNvPr>
          <p:cNvSpPr txBox="1"/>
          <p:nvPr/>
        </p:nvSpPr>
        <p:spPr>
          <a:xfrm>
            <a:off x="633361" y="578586"/>
            <a:ext cx="2698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长江中下游平原</a:t>
            </a:r>
          </a:p>
        </p:txBody>
      </p:sp>
      <p:sp>
        <p:nvSpPr>
          <p:cNvPr id="12" name="矩形 1">
            <a:extLst>
              <a:ext uri="{FF2B5EF4-FFF2-40B4-BE49-F238E27FC236}">
                <a16:creationId xmlns="" xmlns:a16="http://schemas.microsoft.com/office/drawing/2014/main" id="{079DF1BF-78E0-4701-9459-3F877650C1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3361" y="1627666"/>
            <a:ext cx="8839200" cy="4929939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tabLst>
                <a:tab pos="3200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tabLst>
                <a:tab pos="3200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tabLst>
                <a:tab pos="3200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tabLst>
                <a:tab pos="3200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tabLst>
                <a:tab pos="3200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tabLst>
                <a:tab pos="3200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tabLst>
                <a:tab pos="3200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tabLst>
                <a:tab pos="3200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tabLst>
                <a:tab pos="3200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just" defTabSz="91440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>
                <a:tab pos="3200400" algn="l"/>
              </a:tabLst>
              <a:defRPr/>
            </a:pPr>
            <a:r>
              <a:rPr kumimoji="0" lang="zh-CN" altLang="en-US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位置与范围：</a:t>
            </a:r>
            <a:endParaRPr kumimoji="0" lang="en-US" altLang="zh-CN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just" defTabSz="91440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>
                <a:tab pos="3200400" algn="l"/>
              </a:tabLst>
              <a:defRPr/>
            </a:pPr>
            <a:r>
              <a:rPr kumimoji="0" lang="en-US" altLang="zh-CN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110°E-120°E</a:t>
            </a:r>
            <a:r>
              <a:rPr kumimoji="0" lang="zh-CN" altLang="en-US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r>
              <a:rPr kumimoji="0" lang="en-US" altLang="zh-CN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30°N</a:t>
            </a:r>
          </a:p>
          <a:p>
            <a:pPr marL="0" marR="0" lvl="0" indent="0" algn="just" defTabSz="91440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>
                <a:tab pos="3200400" algn="l"/>
              </a:tabLst>
              <a:defRPr/>
            </a:pPr>
            <a:r>
              <a:rPr kumimoji="0" lang="zh-CN" altLang="en-US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自然地理特征：</a:t>
            </a:r>
            <a:endParaRPr kumimoji="0" lang="en-US" altLang="zh-CN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defTabSz="91440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>
                <a:tab pos="3200400" algn="l"/>
              </a:tabLst>
              <a:defRPr/>
            </a:pPr>
            <a:r>
              <a:rPr kumimoji="0" lang="zh-CN" altLang="en-US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东西狭长；海拔更低；</a:t>
            </a:r>
            <a:endParaRPr kumimoji="0" lang="en-US" altLang="zh-CN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defTabSz="91440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>
                <a:tab pos="3200400" algn="l"/>
              </a:tabLst>
              <a:defRPr/>
            </a:pPr>
            <a:r>
              <a:rPr lang="en-US" altLang="zh-CN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0" lang="zh-CN" altLang="en-US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河湖密布</a:t>
            </a:r>
          </a:p>
          <a:p>
            <a:pPr marL="0" marR="0" lvl="0" indent="0" algn="just" defTabSz="91440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>
                <a:tab pos="3200400" algn="l"/>
              </a:tabLst>
              <a:defRPr/>
            </a:pPr>
            <a:r>
              <a:rPr kumimoji="0" lang="zh-CN" altLang="en-US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人文地理特征：</a:t>
            </a:r>
            <a:endParaRPr kumimoji="0" lang="en-US" altLang="zh-CN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just" defTabSz="91440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>
                <a:tab pos="3200400" algn="l"/>
              </a:tabLst>
              <a:defRPr/>
            </a:pPr>
            <a:r>
              <a:rPr kumimoji="0" lang="zh-CN" altLang="en-US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全国重要的商品粮、棉基地，</a:t>
            </a:r>
            <a:endParaRPr kumimoji="0" lang="en-US" altLang="zh-CN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just" defTabSz="91440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>
                <a:tab pos="3200400" algn="l"/>
              </a:tabLst>
              <a:defRPr/>
            </a:pPr>
            <a:r>
              <a:rPr kumimoji="0" lang="zh-CN" altLang="en-US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鱼米之乡。</a:t>
            </a:r>
            <a:endParaRPr kumimoji="0" lang="en-US" altLang="zh-CN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just" defTabSz="91440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>
                <a:tab pos="3200400" algn="l"/>
              </a:tabLst>
              <a:defRPr/>
            </a:pPr>
            <a:r>
              <a:rPr kumimoji="0" lang="zh-CN" altLang="en-US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长江沿岸经济地带的重要</a:t>
            </a:r>
            <a:endParaRPr kumimoji="0" lang="en-US" altLang="zh-CN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just" defTabSz="91440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>
                <a:tab pos="3200400" algn="l"/>
              </a:tabLst>
              <a:defRPr/>
            </a:pPr>
            <a:r>
              <a:rPr lang="en-US" altLang="zh-CN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0" lang="zh-CN" altLang="en-US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组成部分</a:t>
            </a:r>
          </a:p>
          <a:p>
            <a:pPr marL="0" marR="0" lvl="0" indent="0" algn="just" defTabSz="91440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>
                <a:tab pos="3200400" algn="l"/>
              </a:tabLst>
              <a:defRPr/>
            </a:pPr>
            <a:endParaRPr kumimoji="0" lang="zh-CN" altLang="en-US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3" name="图片 285699" descr="中国地形图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61852" t="43440" r="6818" b="46867"/>
          <a:stretch>
            <a:fillRect/>
          </a:stretch>
        </p:blipFill>
        <p:spPr bwMode="auto">
          <a:xfrm>
            <a:off x="3842068" y="1936433"/>
            <a:ext cx="7683500" cy="2252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4519855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/>
          <a:stretch>
            <a:fillRect/>
          </a:stretch>
        </p:blipFill>
        <p:spPr>
          <a:xfrm>
            <a:off x="71755" y="897890"/>
            <a:ext cx="6809740" cy="5908040"/>
          </a:xfrm>
          <a:prstGeom prst="rect">
            <a:avLst/>
          </a:prstGeom>
        </p:spPr>
      </p:pic>
      <p:cxnSp>
        <p:nvCxnSpPr>
          <p:cNvPr id="17" name="连接符: 肘形 9"/>
          <p:cNvCxnSpPr>
            <a:stCxn id="5" idx="3"/>
          </p:cNvCxnSpPr>
          <p:nvPr/>
        </p:nvCxnSpPr>
        <p:spPr>
          <a:xfrm flipV="1">
            <a:off x="6327140" y="2440940"/>
            <a:ext cx="250825" cy="354965"/>
          </a:xfrm>
          <a:prstGeom prst="straightConnector1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6327140" y="897890"/>
            <a:ext cx="5876925" cy="1380378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CN" altLang="en-US" sz="2400" b="1" dirty="0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辽东丘陵</a:t>
            </a:r>
            <a:r>
              <a:rPr lang="zh-CN" altLang="en-US" sz="2400" b="1" dirty="0" smtClean="0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：</a:t>
            </a:r>
            <a:r>
              <a:rPr lang="zh-CN" altLang="en-US" sz="2400" b="1" dirty="0" smtClean="0">
                <a:solidFill>
                  <a:srgbClr val="002060"/>
                </a:solidFill>
                <a:latin typeface="微软雅黑" panose="020B0503020204020204" charset="-122"/>
                <a:ea typeface="宋体" panose="02010600030101010101" pitchFamily="2" charset="-122"/>
                <a:sym typeface="+mn-ea"/>
              </a:rPr>
              <a:t>属于</a:t>
            </a:r>
            <a:r>
              <a:rPr lang="zh-CN" altLang="en-US" sz="2400" b="1" dirty="0">
                <a:solidFill>
                  <a:srgbClr val="002060"/>
                </a:solidFill>
                <a:latin typeface="微软雅黑" panose="020B0503020204020204" charset="-122"/>
                <a:ea typeface="宋体" panose="02010600030101010101" pitchFamily="2" charset="-122"/>
                <a:sym typeface="+mn-ea"/>
              </a:rPr>
              <a:t>长白山脉的延续部分，大体呈东北－西南走向，海拔平均在500米左右，地势北高南低</a:t>
            </a:r>
          </a:p>
        </p:txBody>
      </p:sp>
      <p:cxnSp>
        <p:nvCxnSpPr>
          <p:cNvPr id="10" name="连接符: 肘形 9"/>
          <p:cNvCxnSpPr>
            <a:stCxn id="7" idx="3"/>
            <a:endCxn id="11" idx="1"/>
          </p:cNvCxnSpPr>
          <p:nvPr/>
        </p:nvCxnSpPr>
        <p:spPr>
          <a:xfrm flipV="1">
            <a:off x="5796833" y="3483819"/>
            <a:ext cx="518242" cy="216891"/>
          </a:xfrm>
          <a:prstGeom prst="straightConnector1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6315075" y="3068320"/>
            <a:ext cx="5876925" cy="830997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400" b="1" dirty="0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山东丘陵： </a:t>
            </a:r>
            <a:r>
              <a:rPr lang="zh-CN" altLang="en-US" sz="2400" b="1" dirty="0" smtClean="0">
                <a:solidFill>
                  <a:srgbClr val="002060"/>
                </a:solidFill>
                <a:latin typeface="微软雅黑" panose="020B0503020204020204" charset="-122"/>
                <a:ea typeface="宋体" panose="02010600030101010101" pitchFamily="2" charset="-122"/>
                <a:sym typeface="+mn-ea"/>
              </a:rPr>
              <a:t>是</a:t>
            </a:r>
            <a:r>
              <a:rPr lang="zh-CN" altLang="en-US" sz="2400" b="1" dirty="0">
                <a:solidFill>
                  <a:srgbClr val="002060"/>
                </a:solidFill>
                <a:latin typeface="微软雅黑" panose="020B0503020204020204" charset="-122"/>
                <a:ea typeface="宋体" panose="02010600030101010101" pitchFamily="2" charset="-122"/>
                <a:sym typeface="+mn-ea"/>
              </a:rPr>
              <a:t>我国温带果木的重要产地，如烟台苹果、莱阳梨等都非常著名。</a:t>
            </a:r>
          </a:p>
        </p:txBody>
      </p:sp>
      <p:cxnSp>
        <p:nvCxnSpPr>
          <p:cNvPr id="15" name="连接符: 肘形 9"/>
          <p:cNvCxnSpPr/>
          <p:nvPr/>
        </p:nvCxnSpPr>
        <p:spPr>
          <a:xfrm>
            <a:off x="4904740" y="5643245"/>
            <a:ext cx="1417320" cy="364490"/>
          </a:xfrm>
          <a:prstGeom prst="straightConnector1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>
            <a:off x="6322060" y="4758690"/>
            <a:ext cx="5882640" cy="156845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400" b="1" dirty="0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东南丘陵：</a:t>
            </a:r>
            <a:r>
              <a:rPr lang="zh-CN" altLang="en-US" sz="24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r>
              <a:rPr lang="zh-CN" altLang="en-US" sz="2400" b="1" dirty="0">
                <a:solidFill>
                  <a:srgbClr val="002060"/>
                </a:solidFill>
                <a:latin typeface="微软雅黑" panose="020B0503020204020204" charset="-122"/>
                <a:ea typeface="宋体" panose="02010600030101010101" pitchFamily="2" charset="-122"/>
                <a:sym typeface="+mn-ea"/>
              </a:rPr>
              <a:t>包括江南丘陵、浙闽丘陵、两广丘陵等几部分，海拔高度多在200~500米之间。四季分明、雨水充沛、但土壤为贫瘠红壤，适宜种植茶树、马尾松等</a:t>
            </a:r>
          </a:p>
        </p:txBody>
      </p:sp>
      <p:sp>
        <p:nvSpPr>
          <p:cNvPr id="5" name="矩形 4"/>
          <p:cNvSpPr/>
          <p:nvPr/>
        </p:nvSpPr>
        <p:spPr>
          <a:xfrm rot="20820000">
            <a:off x="4880610" y="2717588"/>
            <a:ext cx="1465580" cy="486410"/>
          </a:xfrm>
          <a:prstGeom prst="rect">
            <a:avLst/>
          </a:prstGeom>
          <a:ln w="1905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CN" altLang="en-US" sz="2135" b="1">
                <a:solidFill>
                  <a:srgbClr val="C00000"/>
                </a:solidFill>
                <a:latin typeface="黑体" panose="02010609060101010101" charset="-122"/>
                <a:ea typeface="黑体" panose="02010609060101010101" charset="-122"/>
                <a:cs typeface="宋体" panose="02010600030101010101" pitchFamily="2" charset="-122"/>
                <a:sym typeface="+mn-ea"/>
              </a:rPr>
              <a:t>辽东丘陵</a:t>
            </a:r>
            <a:endParaRPr lang="zh-CN" altLang="en-US" sz="2135" b="1">
              <a:solidFill>
                <a:srgbClr val="0070C0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7" name="矩形 6"/>
          <p:cNvSpPr/>
          <p:nvPr/>
        </p:nvSpPr>
        <p:spPr>
          <a:xfrm rot="20820000">
            <a:off x="4469765" y="3608705"/>
            <a:ext cx="1344295" cy="486410"/>
          </a:xfrm>
          <a:prstGeom prst="rect">
            <a:avLst/>
          </a:prstGeom>
          <a:ln w="1905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CN" altLang="en-US" sz="2135" b="1">
                <a:solidFill>
                  <a:srgbClr val="C00000"/>
                </a:solidFill>
                <a:latin typeface="黑体" panose="02010609060101010101" charset="-122"/>
                <a:ea typeface="黑体" panose="02010609060101010101" charset="-122"/>
                <a:cs typeface="宋体" panose="02010600030101010101" pitchFamily="2" charset="-122"/>
                <a:sym typeface="+mn-ea"/>
              </a:rPr>
              <a:t>山东丘陵</a:t>
            </a:r>
            <a:endParaRPr lang="zh-CN" altLang="en-US" sz="2135" b="1">
              <a:solidFill>
                <a:srgbClr val="0070C0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9" name="矩形 18"/>
          <p:cNvSpPr/>
          <p:nvPr/>
        </p:nvSpPr>
        <p:spPr>
          <a:xfrm rot="19980000">
            <a:off x="3860165" y="5113020"/>
            <a:ext cx="1989455" cy="486410"/>
          </a:xfrm>
          <a:prstGeom prst="rect">
            <a:avLst/>
          </a:prstGeom>
          <a:ln w="1905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CN" altLang="en-US" sz="2135" b="1">
                <a:solidFill>
                  <a:srgbClr val="C00000"/>
                </a:solidFill>
                <a:latin typeface="黑体" panose="02010609060101010101" charset="-122"/>
                <a:ea typeface="黑体" panose="02010609060101010101" charset="-122"/>
                <a:cs typeface="宋体" panose="02010600030101010101" pitchFamily="2" charset="-122"/>
                <a:sym typeface="+mn-ea"/>
              </a:rPr>
              <a:t>东南丘陵</a:t>
            </a:r>
            <a:endParaRPr lang="zh-CN" altLang="en-US" sz="2135" b="1">
              <a:solidFill>
                <a:srgbClr val="0070C0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91970" y="897890"/>
            <a:ext cx="3294380" cy="1991360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7" cstate="print"/>
          <a:srcRect t="16240"/>
          <a:stretch>
            <a:fillRect/>
          </a:stretch>
        </p:blipFill>
        <p:spPr>
          <a:xfrm>
            <a:off x="760095" y="2889250"/>
            <a:ext cx="3306445" cy="1970405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1755" y="4860290"/>
            <a:ext cx="3786505" cy="1931035"/>
          </a:xfrm>
          <a:prstGeom prst="rect">
            <a:avLst/>
          </a:prstGeom>
        </p:spPr>
      </p:pic>
      <p:grpSp>
        <p:nvGrpSpPr>
          <p:cNvPr id="4" name="组合 1"/>
          <p:cNvGrpSpPr/>
          <p:nvPr/>
        </p:nvGrpSpPr>
        <p:grpSpPr>
          <a:xfrm>
            <a:off x="0" y="770255"/>
            <a:ext cx="12151995" cy="128270"/>
            <a:chOff x="57" y="1058"/>
            <a:chExt cx="13204" cy="202"/>
          </a:xfrm>
        </p:grpSpPr>
        <p:cxnSp>
          <p:nvCxnSpPr>
            <p:cNvPr id="2" name="直接连接符 1"/>
            <p:cNvCxnSpPr/>
            <p:nvPr/>
          </p:nvCxnSpPr>
          <p:spPr>
            <a:xfrm>
              <a:off x="57" y="1259"/>
              <a:ext cx="13205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/>
            <p:cNvCxnSpPr/>
            <p:nvPr/>
          </p:nvCxnSpPr>
          <p:spPr>
            <a:xfrm>
              <a:off x="57" y="1057"/>
              <a:ext cx="13205" cy="0"/>
            </a:xfrm>
            <a:prstGeom prst="line">
              <a:avLst/>
            </a:prstGeom>
            <a:ln w="571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矩形 11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989321" y="0"/>
            <a:ext cx="3203575" cy="692151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3600" b="1" dirty="0" smtClean="0">
                <a:solidFill>
                  <a:srgbClr val="FF0000"/>
                </a:solidFill>
                <a:ea typeface="微软雅黑" panose="020B0503020204020204" pitchFamily="34" charset="-122"/>
              </a:rPr>
              <a:t>三</a:t>
            </a:r>
            <a:r>
              <a:rPr lang="zh-CN" altLang="en-US" sz="3600" b="1" dirty="0">
                <a:solidFill>
                  <a:srgbClr val="FF0000"/>
                </a:solidFill>
                <a:ea typeface="微软雅黑" panose="020B0503020204020204" pitchFamily="34" charset="-122"/>
              </a:rPr>
              <a:t>大丘陵</a:t>
            </a:r>
          </a:p>
        </p:txBody>
      </p:sp>
      <p:sp>
        <p:nvSpPr>
          <p:cNvPr id="25" name="矩形 169987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250374" y="149564"/>
            <a:ext cx="4114799" cy="692150"/>
          </a:xfrm>
          <a:prstGeom prst="rect">
            <a:avLst/>
          </a:prstGeom>
          <a:ln/>
          <a:ex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algn="ctr"/>
            <a:r>
              <a:rPr lang="zh-CN" altLang="en-US" sz="3200" b="1" dirty="0">
                <a:latin typeface="Arial" panose="020B0604020202020204" pitchFamily="34" charset="0"/>
                <a:ea typeface="微软雅黑" panose="020B0503020204020204" pitchFamily="34" charset="-122"/>
              </a:rPr>
              <a:t>（二）、主要地形区</a:t>
            </a:r>
          </a:p>
        </p:txBody>
      </p:sp>
    </p:spTree>
    <p:extLst>
      <p:ext uri="{BB962C8B-B14F-4D97-AF65-F5344CB8AC3E}">
        <p14:creationId xmlns:p14="http://schemas.microsoft.com/office/powerpoint/2010/main" xmlns="" val="16404386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indefinite"/>
                            </p:stCondLst>
                          </p:cTn>
                        </p:par>
                        <p:par>
                          <p:cTn id="2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indefinite"/>
                            </p:stCondLst>
                          </p:cTn>
                        </p:par>
                        <p:par>
                          <p:cTn id="5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1" grpId="0" animBg="1"/>
      <p:bldP spid="16" grpId="0" animBg="1"/>
      <p:bldP spid="5" grpId="0" animBg="1"/>
      <p:bldP spid="7" grpId="0" animBg="1"/>
      <p:bldP spid="19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文本框 99"/>
          <p:cNvSpPr txBox="1"/>
          <p:nvPr/>
        </p:nvSpPr>
        <p:spPr>
          <a:xfrm>
            <a:off x="20955" y="897890"/>
            <a:ext cx="12110720" cy="95313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266700"/>
            <a:r>
              <a:rPr lang="zh-CN" sz="2800" b="0">
                <a:ea typeface="宋体" panose="02010600030101010101" pitchFamily="2" charset="-122"/>
              </a:rPr>
              <a:t>（</a:t>
            </a:r>
            <a:r>
              <a:rPr lang="en-US" altLang="zh-CN" sz="2800" b="0">
                <a:ea typeface="宋体" panose="02010600030101010101" pitchFamily="2" charset="-122"/>
              </a:rPr>
              <a:t>2020·</a:t>
            </a:r>
            <a:r>
              <a:rPr lang="zh-CN" altLang="en-US" sz="2800" b="0">
                <a:ea typeface="宋体" panose="02010600030101010101" pitchFamily="2" charset="-122"/>
              </a:rPr>
              <a:t>江苏）</a:t>
            </a:r>
            <a:r>
              <a:rPr lang="zh-CN" sz="2800" b="0">
                <a:ea typeface="宋体" panose="02010600030101010101" pitchFamily="2" charset="-122"/>
              </a:rPr>
              <a:t>下图为“甲、乙两山地同纬度的山地垂直带谱示意图”。读图完成下面小题。</a:t>
            </a:r>
            <a:endParaRPr lang="zh-CN" altLang="en-US" sz="2800"/>
          </a:p>
        </p:txBody>
      </p:sp>
      <p:sp>
        <p:nvSpPr>
          <p:cNvPr id="7169" name="标题 1"/>
          <p:cNvSpPr>
            <a:spLocks noGrp="1"/>
          </p:cNvSpPr>
          <p:nvPr>
            <p:ph type="title"/>
          </p:nvPr>
        </p:nvSpPr>
        <p:spPr>
          <a:xfrm>
            <a:off x="1791970" y="121920"/>
            <a:ext cx="8963025" cy="647700"/>
          </a:xfrm>
        </p:spPr>
        <p:txBody>
          <a:bodyPr anchor="ctr">
            <a:normAutofit fontScale="90000"/>
          </a:bodyPr>
          <a:lstStyle/>
          <a:p>
            <a:pPr algn="ctr"/>
            <a:r>
              <a:t>真题链接</a:t>
            </a:r>
          </a:p>
        </p:txBody>
      </p:sp>
      <p:grpSp>
        <p:nvGrpSpPr>
          <p:cNvPr id="102428" name="组合 1"/>
          <p:cNvGrpSpPr/>
          <p:nvPr/>
        </p:nvGrpSpPr>
        <p:grpSpPr>
          <a:xfrm>
            <a:off x="0" y="770255"/>
            <a:ext cx="12151995" cy="128270"/>
            <a:chOff x="57" y="1058"/>
            <a:chExt cx="13204" cy="202"/>
          </a:xfrm>
        </p:grpSpPr>
        <p:cxnSp>
          <p:nvCxnSpPr>
            <p:cNvPr id="4" name="直接连接符 3"/>
            <p:cNvCxnSpPr/>
            <p:nvPr/>
          </p:nvCxnSpPr>
          <p:spPr>
            <a:xfrm>
              <a:off x="57" y="1259"/>
              <a:ext cx="13205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/>
            <p:cNvCxnSpPr/>
            <p:nvPr/>
          </p:nvCxnSpPr>
          <p:spPr>
            <a:xfrm>
              <a:off x="57" y="1057"/>
              <a:ext cx="13205" cy="0"/>
            </a:xfrm>
            <a:prstGeom prst="line">
              <a:avLst/>
            </a:prstGeom>
            <a:ln w="571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0001" name="图片 100001" descr="figure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2061845"/>
            <a:ext cx="5074920" cy="452310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095240" y="1621155"/>
            <a:ext cx="7057390" cy="396938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/>
            <a:r>
              <a:rPr lang="en-US" sz="2800" b="0">
                <a:latin typeface="Times New Roman" panose="02020603050405020304" charset="0"/>
                <a:ea typeface="宋体" panose="02010600030101010101" pitchFamily="2" charset="-122"/>
              </a:rPr>
              <a:t>1</a:t>
            </a:r>
            <a:r>
              <a:rPr lang="zh-CN" sz="2800" b="0">
                <a:ea typeface="宋体" panose="02010600030101010101" pitchFamily="2" charset="-122"/>
              </a:rPr>
              <a:t>．两山地属于（</a:t>
            </a:r>
            <a:r>
              <a:rPr lang="en-US" sz="2800" b="0">
                <a:latin typeface="宋体" panose="02010600030101010101" pitchFamily="2" charset="-122"/>
                <a:ea typeface="宋体" panose="02010600030101010101" pitchFamily="2" charset="-122"/>
              </a:rPr>
              <a:t>   </a:t>
            </a:r>
            <a:r>
              <a:rPr lang="zh-CN" sz="2800" b="0">
                <a:ea typeface="宋体" panose="02010600030101010101" pitchFamily="2" charset="-122"/>
              </a:rPr>
              <a:t>）</a:t>
            </a:r>
            <a:endParaRPr lang="en-US" sz="2800" b="0">
              <a:latin typeface="Times New Roman" panose="02020603050405020304" charset="0"/>
              <a:ea typeface="宋体" panose="02010600030101010101" pitchFamily="2" charset="-122"/>
            </a:endParaRPr>
          </a:p>
          <a:p>
            <a:pPr indent="0"/>
            <a:r>
              <a:rPr lang="en-US" sz="2800" b="0">
                <a:latin typeface="Times New Roman" panose="02020603050405020304" charset="0"/>
                <a:ea typeface="宋体" panose="02010600030101010101" pitchFamily="2" charset="-122"/>
              </a:rPr>
              <a:t>A</a:t>
            </a:r>
            <a:r>
              <a:rPr lang="zh-CN" sz="2800" b="0">
                <a:ea typeface="宋体" panose="02010600030101010101" pitchFamily="2" charset="-122"/>
              </a:rPr>
              <a:t>．昆仑山脉</a:t>
            </a:r>
            <a:r>
              <a:rPr lang="en-US" sz="2800" b="0">
                <a:latin typeface="Times New Roman" panose="02020603050405020304" charset="0"/>
                <a:ea typeface="宋体" panose="02010600030101010101" pitchFamily="2" charset="-122"/>
              </a:rPr>
              <a:t>	B</a:t>
            </a:r>
            <a:r>
              <a:rPr lang="zh-CN" sz="2800" b="0">
                <a:ea typeface="宋体" panose="02010600030101010101" pitchFamily="2" charset="-122"/>
              </a:rPr>
              <a:t>．秦岭</a:t>
            </a:r>
            <a:r>
              <a:rPr lang="en-US" sz="2800" b="0">
                <a:latin typeface="Times New Roman" panose="02020603050405020304" charset="0"/>
                <a:ea typeface="宋体" panose="02010600030101010101" pitchFamily="2" charset="-122"/>
              </a:rPr>
              <a:t>	</a:t>
            </a:r>
          </a:p>
          <a:p>
            <a:pPr indent="0"/>
            <a:r>
              <a:rPr lang="en-US" sz="2800" b="0">
                <a:latin typeface="Times New Roman" panose="02020603050405020304" charset="0"/>
                <a:ea typeface="宋体" panose="02010600030101010101" pitchFamily="2" charset="-122"/>
              </a:rPr>
              <a:t>C</a:t>
            </a:r>
            <a:r>
              <a:rPr lang="zh-CN" sz="2800" b="0">
                <a:ea typeface="宋体" panose="02010600030101010101" pitchFamily="2" charset="-122"/>
              </a:rPr>
              <a:t>．祁连山脉</a:t>
            </a:r>
            <a:r>
              <a:rPr lang="en-US" sz="2800" b="0">
                <a:latin typeface="Times New Roman" panose="02020603050405020304" charset="0"/>
                <a:ea typeface="宋体" panose="02010600030101010101" pitchFamily="2" charset="-122"/>
              </a:rPr>
              <a:t>	D</a:t>
            </a:r>
            <a:r>
              <a:rPr lang="zh-CN" sz="2800" b="0">
                <a:ea typeface="宋体" panose="02010600030101010101" pitchFamily="2" charset="-122"/>
              </a:rPr>
              <a:t>．横断山脉</a:t>
            </a:r>
            <a:endParaRPr lang="en-US" sz="2800" b="0">
              <a:latin typeface="Times New Roman" panose="02020603050405020304" charset="0"/>
              <a:ea typeface="宋体" panose="02010600030101010101" pitchFamily="2" charset="-122"/>
            </a:endParaRPr>
          </a:p>
          <a:p>
            <a:pPr indent="0"/>
            <a:r>
              <a:rPr lang="en-US" sz="2800" b="0">
                <a:latin typeface="Times New Roman" panose="02020603050405020304" charset="0"/>
                <a:ea typeface="宋体" panose="02010600030101010101" pitchFamily="2" charset="-122"/>
              </a:rPr>
              <a:t>2</a:t>
            </a:r>
            <a:r>
              <a:rPr lang="zh-CN" sz="2800" b="0">
                <a:ea typeface="宋体" panose="02010600030101010101" pitchFamily="2" charset="-122"/>
              </a:rPr>
              <a:t>．两山地的基带植被类型不同，原因是乙山地（</a:t>
            </a:r>
            <a:r>
              <a:rPr lang="en-US" sz="2800" b="0">
                <a:latin typeface="宋体" panose="02010600030101010101" pitchFamily="2" charset="-122"/>
                <a:ea typeface="宋体" panose="02010600030101010101" pitchFamily="2" charset="-122"/>
              </a:rPr>
              <a:t>   </a:t>
            </a:r>
            <a:r>
              <a:rPr lang="zh-CN" sz="2800" b="0">
                <a:ea typeface="宋体" panose="02010600030101010101" pitchFamily="2" charset="-122"/>
              </a:rPr>
              <a:t>）</a:t>
            </a:r>
            <a:endParaRPr lang="en-US" sz="2800" b="0">
              <a:latin typeface="Times New Roman" panose="02020603050405020304" charset="0"/>
              <a:ea typeface="宋体" panose="02010600030101010101" pitchFamily="2" charset="-122"/>
            </a:endParaRPr>
          </a:p>
          <a:p>
            <a:pPr indent="0"/>
            <a:r>
              <a:rPr lang="en-US" sz="2800" b="0">
                <a:latin typeface="Times New Roman" panose="02020603050405020304" charset="0"/>
                <a:ea typeface="宋体" panose="02010600030101010101" pitchFamily="2" charset="-122"/>
              </a:rPr>
              <a:t>A</a:t>
            </a:r>
            <a:r>
              <a:rPr lang="zh-CN" sz="2800" b="0">
                <a:ea typeface="宋体" panose="02010600030101010101" pitchFamily="2" charset="-122"/>
              </a:rPr>
              <a:t>．基带更高，热量不足</a:t>
            </a:r>
            <a:r>
              <a:rPr lang="en-US" sz="2800" b="0">
                <a:latin typeface="Times New Roman" panose="02020603050405020304" charset="0"/>
                <a:ea typeface="宋体" panose="02010600030101010101" pitchFamily="2" charset="-122"/>
              </a:rPr>
              <a:t>	</a:t>
            </a:r>
          </a:p>
          <a:p>
            <a:pPr indent="0"/>
            <a:r>
              <a:rPr lang="en-US" sz="2800" b="0">
                <a:latin typeface="Times New Roman" panose="02020603050405020304" charset="0"/>
                <a:ea typeface="宋体" panose="02010600030101010101" pitchFamily="2" charset="-122"/>
              </a:rPr>
              <a:t>B</a:t>
            </a:r>
            <a:r>
              <a:rPr lang="zh-CN" sz="2800" b="0">
                <a:ea typeface="宋体" panose="02010600030101010101" pitchFamily="2" charset="-122"/>
              </a:rPr>
              <a:t>．海拔更高，山谷风强</a:t>
            </a:r>
            <a:endParaRPr lang="en-US" sz="2800" b="0">
              <a:latin typeface="Times New Roman" panose="02020603050405020304" charset="0"/>
              <a:ea typeface="宋体" panose="02010600030101010101" pitchFamily="2" charset="-122"/>
            </a:endParaRPr>
          </a:p>
          <a:p>
            <a:pPr indent="0"/>
            <a:r>
              <a:rPr lang="en-US" sz="2800" b="0">
                <a:latin typeface="Times New Roman" panose="02020603050405020304" charset="0"/>
                <a:ea typeface="宋体" panose="02010600030101010101" pitchFamily="2" charset="-122"/>
              </a:rPr>
              <a:t>C</a:t>
            </a:r>
            <a:r>
              <a:rPr lang="zh-CN" sz="2800" b="0">
                <a:ea typeface="宋体" panose="02010600030101010101" pitchFamily="2" charset="-122"/>
              </a:rPr>
              <a:t>．基带受焚风作用更强</a:t>
            </a:r>
            <a:r>
              <a:rPr lang="en-US" sz="2800" b="0">
                <a:latin typeface="Times New Roman" panose="02020603050405020304" charset="0"/>
                <a:ea typeface="宋体" panose="02010600030101010101" pitchFamily="2" charset="-122"/>
              </a:rPr>
              <a:t>	</a:t>
            </a:r>
          </a:p>
          <a:p>
            <a:pPr indent="0"/>
            <a:r>
              <a:rPr lang="en-US" sz="2800" b="0">
                <a:latin typeface="Times New Roman" panose="02020603050405020304" charset="0"/>
                <a:ea typeface="宋体" panose="02010600030101010101" pitchFamily="2" charset="-122"/>
              </a:rPr>
              <a:t>D</a:t>
            </a:r>
            <a:r>
              <a:rPr lang="zh-CN" sz="2800" b="0">
                <a:ea typeface="宋体" panose="02010600030101010101" pitchFamily="2" charset="-122"/>
              </a:rPr>
              <a:t>．基带原生植被遭破坏</a:t>
            </a:r>
            <a:endParaRPr lang="zh-CN" altLang="en-US" sz="2800"/>
          </a:p>
        </p:txBody>
      </p:sp>
      <p:sp>
        <p:nvSpPr>
          <p:cNvPr id="6" name="文本框 5"/>
          <p:cNvSpPr txBox="1"/>
          <p:nvPr/>
        </p:nvSpPr>
        <p:spPr>
          <a:xfrm>
            <a:off x="7811135" y="1621155"/>
            <a:ext cx="643890" cy="5835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/>
            <a:r>
              <a:rPr lang="en-US" sz="3200" b="0">
                <a:solidFill>
                  <a:srgbClr val="FF0000"/>
                </a:solidFill>
                <a:latin typeface="Times New Roman" panose="02020603050405020304" charset="0"/>
                <a:ea typeface="宋体" panose="02010600030101010101" pitchFamily="2" charset="-122"/>
              </a:rPr>
              <a:t>D</a:t>
            </a:r>
            <a:endParaRPr lang="en-US" altLang="en-US" sz="3200" b="0">
              <a:solidFill>
                <a:srgbClr val="FF0000"/>
              </a:solidFill>
              <a:latin typeface="Times New Roman" panose="02020603050405020304" charset="0"/>
              <a:ea typeface="宋体" panose="02010600030101010101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212205" y="3314065"/>
            <a:ext cx="704850" cy="5835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/>
            <a:r>
              <a:rPr lang="en-US" sz="3200" b="0">
                <a:solidFill>
                  <a:srgbClr val="FF0000"/>
                </a:solidFill>
                <a:latin typeface="Times New Roman" panose="02020603050405020304" charset="0"/>
                <a:ea typeface="宋体" panose="02010600030101010101" pitchFamily="2" charset="-122"/>
              </a:rPr>
              <a:t>C</a:t>
            </a:r>
            <a:endParaRPr lang="en-US" altLang="en-US" sz="3200" b="0">
              <a:solidFill>
                <a:srgbClr val="FF0000"/>
              </a:solidFill>
              <a:latin typeface="Times New Roman" panose="0202060305040502030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5876636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indefinite"/>
                            </p:stCondLst>
                          </p:cTn>
                        </p:par>
                        <p:par>
                          <p:cTn id="11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标题 1"/>
          <p:cNvSpPr>
            <a:spLocks noGrp="1"/>
          </p:cNvSpPr>
          <p:nvPr>
            <p:ph type="title"/>
          </p:nvPr>
        </p:nvSpPr>
        <p:spPr>
          <a:xfrm>
            <a:off x="1791970" y="121920"/>
            <a:ext cx="8963025" cy="647700"/>
          </a:xfrm>
        </p:spPr>
        <p:txBody>
          <a:bodyPr anchor="ctr">
            <a:normAutofit fontScale="90000"/>
          </a:bodyPr>
          <a:lstStyle/>
          <a:p>
            <a:pPr algn="ctr"/>
            <a:r>
              <a:t>真题链接</a:t>
            </a:r>
          </a:p>
        </p:txBody>
      </p:sp>
      <p:grpSp>
        <p:nvGrpSpPr>
          <p:cNvPr id="102428" name="组合 1"/>
          <p:cNvGrpSpPr/>
          <p:nvPr/>
        </p:nvGrpSpPr>
        <p:grpSpPr>
          <a:xfrm>
            <a:off x="0" y="770255"/>
            <a:ext cx="12151995" cy="128270"/>
            <a:chOff x="57" y="1058"/>
            <a:chExt cx="13204" cy="202"/>
          </a:xfrm>
        </p:grpSpPr>
        <p:cxnSp>
          <p:nvCxnSpPr>
            <p:cNvPr id="4" name="直接连接符 3"/>
            <p:cNvCxnSpPr/>
            <p:nvPr/>
          </p:nvCxnSpPr>
          <p:spPr>
            <a:xfrm>
              <a:off x="57" y="1259"/>
              <a:ext cx="13205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/>
            <p:cNvCxnSpPr/>
            <p:nvPr/>
          </p:nvCxnSpPr>
          <p:spPr>
            <a:xfrm>
              <a:off x="57" y="1057"/>
              <a:ext cx="13205" cy="0"/>
            </a:xfrm>
            <a:prstGeom prst="line">
              <a:avLst/>
            </a:prstGeom>
            <a:ln w="571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文本框 4"/>
          <p:cNvSpPr txBox="1"/>
          <p:nvPr/>
        </p:nvSpPr>
        <p:spPr>
          <a:xfrm>
            <a:off x="0" y="897890"/>
            <a:ext cx="12153265" cy="1938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40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  <a:sym typeface="+mn-ea"/>
              </a:rPr>
              <a:t>（</a:t>
            </a:r>
            <a:r>
              <a:rPr lang="en-US" altLang="zh-CN" sz="240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  <a:sym typeface="+mn-ea"/>
              </a:rPr>
              <a:t>2019</a:t>
            </a:r>
            <a:r>
              <a:rPr lang="zh-CN" sz="240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  <a:sym typeface="+mn-ea"/>
              </a:rPr>
              <a:t>全国</a:t>
            </a:r>
            <a:r>
              <a:rPr lang="en-US" altLang="zh-CN" sz="240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  <a:sym typeface="+mn-ea"/>
              </a:rPr>
              <a:t>Ⅱ</a:t>
            </a:r>
            <a:r>
              <a:rPr lang="zh-CN" altLang="en-US" sz="240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  <a:sym typeface="+mn-ea"/>
              </a:rPr>
              <a:t>卷）</a:t>
            </a:r>
            <a:r>
              <a:rPr lang="zh-CN" sz="240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  <a:sym typeface="+mn-ea"/>
              </a:rPr>
              <a:t>云南省宾川县位于横断山区边缘，高山地区气候凉湿，河谷地区气候干热。为解决河谷地区农业生产的缺水问题，该县曾在境内山区实现小规模调水。但效果有限。1994年“引洱 （海）入宾 （川）”工程竣工通水，加之推广节水措施，当地农业用水方得以保障。近些年来，宾川县河谷地区以热带、亚热带水果为主的经济作物种植业蓬勃发展。下图示意宾川县的地形。</a:t>
            </a:r>
            <a:endParaRPr lang="zh-CN" altLang="en-US" sz="2400">
              <a:latin typeface="楷体" panose="02010609060101010101" pitchFamily="49" charset="-122"/>
              <a:ea typeface="楷体" panose="02010609060101010101" pitchFamily="49" charset="-122"/>
              <a:cs typeface="楷体" panose="02010609060101010101" pitchFamily="49" charset="-122"/>
            </a:endParaRPr>
          </a:p>
        </p:txBody>
      </p:sp>
      <p:pic>
        <p:nvPicPr>
          <p:cNvPr id="6" name="图片 5" descr="图3彩绘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2829560"/>
            <a:ext cx="7496810" cy="377571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7496810" y="2829560"/>
            <a:ext cx="465709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/>
            <a:r>
              <a:rPr lang="zh-CN" sz="2400"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+mn-ea"/>
              </a:rPr>
              <a:t>（</a:t>
            </a:r>
            <a:r>
              <a:rPr lang="en-US" sz="2400"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+mn-ea"/>
              </a:rPr>
              <a:t>1</a:t>
            </a:r>
            <a:r>
              <a:rPr lang="zh-CN" sz="2400"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+mn-ea"/>
              </a:rPr>
              <a:t>）指出</a:t>
            </a:r>
            <a:r>
              <a:rPr lang="zh-CN" sz="2400">
                <a:solidFill>
                  <a:schemeClr val="tx1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+mn-ea"/>
              </a:rPr>
              <a:t>宾川县</a:t>
            </a:r>
            <a:r>
              <a:rPr lang="zh-CN" sz="2400"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+mn-ea"/>
              </a:rPr>
              <a:t>地形的主要特点，并推测耕地分布及数量的特点。（6分）</a:t>
            </a:r>
            <a:endParaRPr lang="zh-CN" altLang="en-US" sz="2400"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496810" y="4028440"/>
            <a:ext cx="4656455" cy="82994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 anchor="t">
            <a:spAutoFit/>
          </a:bodyPr>
          <a:lstStyle/>
          <a:p>
            <a:r>
              <a:rPr lang="zh-CN" altLang="en-US" sz="2400">
                <a:latin typeface="黑体" panose="02010609060101010101" charset="-122"/>
                <a:ea typeface="黑体" panose="02010609060101010101" charset="-122"/>
              </a:rPr>
              <a:t>地形特点：山河相间，纵列分布，北高南低，山高谷深。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7511415" y="4858385"/>
            <a:ext cx="4640580" cy="119888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 anchor="t">
            <a:spAutoFit/>
          </a:bodyPr>
          <a:lstStyle/>
          <a:p>
            <a:r>
              <a:rPr lang="zh-CN" altLang="en-US" sz="24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</a:rPr>
              <a:t>耕地：耕地主要分布在谷地和山间盆地，数量少（或面积小、占土地面积比重小）。</a:t>
            </a:r>
          </a:p>
        </p:txBody>
      </p:sp>
    </p:spTree>
    <p:extLst>
      <p:ext uri="{BB962C8B-B14F-4D97-AF65-F5344CB8AC3E}">
        <p14:creationId xmlns:p14="http://schemas.microsoft.com/office/powerpoint/2010/main" xmlns="" val="21451029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indefinite"/>
                            </p:stCondLst>
                          </p:cTn>
                        </p:par>
                        <p:par>
                          <p:cTn id="11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标题 1"/>
          <p:cNvSpPr>
            <a:spLocks noGrp="1"/>
          </p:cNvSpPr>
          <p:nvPr>
            <p:ph type="title"/>
          </p:nvPr>
        </p:nvSpPr>
        <p:spPr>
          <a:xfrm>
            <a:off x="1791970" y="121920"/>
            <a:ext cx="8963025" cy="647700"/>
          </a:xfrm>
        </p:spPr>
        <p:txBody>
          <a:bodyPr anchor="ctr">
            <a:normAutofit fontScale="90000"/>
          </a:bodyPr>
          <a:lstStyle/>
          <a:p>
            <a:pPr algn="ctr"/>
            <a:r>
              <a:t>真题链接</a:t>
            </a:r>
          </a:p>
        </p:txBody>
      </p:sp>
      <p:grpSp>
        <p:nvGrpSpPr>
          <p:cNvPr id="102428" name="组合 1"/>
          <p:cNvGrpSpPr/>
          <p:nvPr/>
        </p:nvGrpSpPr>
        <p:grpSpPr>
          <a:xfrm>
            <a:off x="0" y="770255"/>
            <a:ext cx="12151995" cy="128270"/>
            <a:chOff x="57" y="1058"/>
            <a:chExt cx="13204" cy="202"/>
          </a:xfrm>
        </p:grpSpPr>
        <p:cxnSp>
          <p:nvCxnSpPr>
            <p:cNvPr id="4" name="直接连接符 3"/>
            <p:cNvCxnSpPr/>
            <p:nvPr/>
          </p:nvCxnSpPr>
          <p:spPr>
            <a:xfrm>
              <a:off x="57" y="1259"/>
              <a:ext cx="13205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/>
            <p:cNvCxnSpPr/>
            <p:nvPr/>
          </p:nvCxnSpPr>
          <p:spPr>
            <a:xfrm>
              <a:off x="57" y="1057"/>
              <a:ext cx="13205" cy="0"/>
            </a:xfrm>
            <a:prstGeom prst="line">
              <a:avLst/>
            </a:prstGeom>
            <a:ln w="571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文本框 4"/>
          <p:cNvSpPr txBox="1"/>
          <p:nvPr/>
        </p:nvSpPr>
        <p:spPr>
          <a:xfrm>
            <a:off x="0" y="897890"/>
            <a:ext cx="12153265" cy="1938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40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  <a:sym typeface="+mn-ea"/>
              </a:rPr>
              <a:t>（</a:t>
            </a:r>
            <a:r>
              <a:rPr lang="en-US" altLang="zh-CN" sz="240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  <a:sym typeface="+mn-ea"/>
              </a:rPr>
              <a:t>2019</a:t>
            </a:r>
            <a:r>
              <a:rPr lang="zh-CN" sz="240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  <a:sym typeface="+mn-ea"/>
              </a:rPr>
              <a:t>全国</a:t>
            </a:r>
            <a:r>
              <a:rPr lang="en-US" altLang="zh-CN" sz="240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  <a:sym typeface="+mn-ea"/>
              </a:rPr>
              <a:t>Ⅱ</a:t>
            </a:r>
            <a:r>
              <a:rPr lang="zh-CN" altLang="en-US" sz="240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  <a:sym typeface="+mn-ea"/>
              </a:rPr>
              <a:t>卷）</a:t>
            </a:r>
            <a:r>
              <a:rPr lang="zh-CN" sz="240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  <a:sym typeface="+mn-ea"/>
              </a:rPr>
              <a:t>云南省宾川县位于横断山区边缘，高山地区气候凉湿，河谷地区气候干热。为解决河谷地区农业生产的缺水问题，该县曾在境内山区实现小规模调水。但效果有限。1994年“引洱 （海）入宾 （川）”工程竣工通水，加之推广节水措施，当地农业用水方得以保障。近些年来，宾川县河谷地区以热带、亚热带水果为主的经济作物种植业蓬勃发展。下图示意宾川县的地形。</a:t>
            </a:r>
            <a:endParaRPr lang="zh-CN" altLang="en-US" sz="2400">
              <a:latin typeface="楷体" panose="02010609060101010101" pitchFamily="49" charset="-122"/>
              <a:ea typeface="楷体" panose="02010609060101010101" pitchFamily="49" charset="-122"/>
              <a:cs typeface="楷体" panose="02010609060101010101" pitchFamily="49" charset="-122"/>
            </a:endParaRPr>
          </a:p>
        </p:txBody>
      </p:sp>
      <p:pic>
        <p:nvPicPr>
          <p:cNvPr id="6" name="图片 5" descr="图3彩绘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2829560"/>
            <a:ext cx="7496810" cy="377571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7496810" y="2829560"/>
            <a:ext cx="4656455" cy="82994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>
            <a:noFill/>
          </a:ln>
        </p:spPr>
        <p:txBody>
          <a:bodyPr wrap="square">
            <a:spAutoFit/>
          </a:bodyPr>
          <a:lstStyle/>
          <a:p>
            <a:pPr indent="0"/>
            <a:r>
              <a:rPr lang="zh-CN" sz="2400" b="0"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（2）说明地形对宾川县河谷地区干</a:t>
            </a:r>
            <a:r>
              <a:rPr lang="zh-CN" sz="2400" b="0">
                <a:solidFill>
                  <a:schemeClr val="tx1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热</a:t>
            </a:r>
            <a:r>
              <a:rPr lang="zh-CN" sz="2400" b="0"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气候特征形成的影响。（8分）</a:t>
            </a:r>
            <a:endParaRPr lang="zh-CN" altLang="en-US" sz="2400"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922655"/>
            <a:ext cx="5050155" cy="3371215"/>
          </a:xfrm>
          <a:prstGeom prst="rect">
            <a:avLst/>
          </a:prstGeom>
        </p:spPr>
      </p:pic>
      <p:pic>
        <p:nvPicPr>
          <p:cNvPr id="3" name="图片 8" descr="2-1-p41地形雨成因示意.jp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523" t="7636" r="4800" b="11573"/>
          <a:stretch>
            <a:fillRect/>
          </a:stretch>
        </p:blipFill>
        <p:spPr bwMode="auto">
          <a:xfrm>
            <a:off x="2967990" y="4293870"/>
            <a:ext cx="4528820" cy="2552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文本框 8"/>
          <p:cNvSpPr txBox="1"/>
          <p:nvPr/>
        </p:nvSpPr>
        <p:spPr>
          <a:xfrm>
            <a:off x="7496175" y="3659505"/>
            <a:ext cx="4657090" cy="267652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 anchor="t">
            <a:spAutoFit/>
          </a:bodyPr>
          <a:lstStyle/>
          <a:p>
            <a:r>
              <a:rPr lang="zh-CN" altLang="en-US" sz="24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</a:rPr>
              <a:t>宾川县（纬度较低）位于温暖湿润的亚热带季风气候地带，因山高谷深，谷地盛行下沉气流，气流下沉过程中增温且谷地热量不易散失，导致热（气温高），同时不易形成降水，（蒸发强烈）导致干（降水少）。</a:t>
            </a:r>
          </a:p>
        </p:txBody>
      </p:sp>
      <p:pic>
        <p:nvPicPr>
          <p:cNvPr id="102429" name="New picture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210800" y="10363200"/>
            <a:ext cx="342900" cy="266700"/>
          </a:xfrm>
          <a:prstGeom prst="cube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928079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indefinite"/>
                            </p:stCondLst>
                          </p:cTn>
                        </p:par>
                        <p:par>
                          <p:cTn id="11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indefinite"/>
                            </p:stCondLst>
                          </p:cTn>
                        </p:par>
                        <p:par>
                          <p:cTn id="18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4" descr="3-1-P03中国地形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524000" y="820083"/>
            <a:ext cx="9144000" cy="61131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任意多边形 13"/>
          <p:cNvSpPr/>
          <p:nvPr/>
        </p:nvSpPr>
        <p:spPr>
          <a:xfrm>
            <a:off x="2410593" y="2807887"/>
            <a:ext cx="3687629" cy="3009567"/>
          </a:xfrm>
          <a:custGeom>
            <a:avLst/>
            <a:gdLst>
              <a:gd name="connsiteX0" fmla="*/ 0 w 4136921"/>
              <a:gd name="connsiteY0" fmla="*/ 0 h 3376246"/>
              <a:gd name="connsiteX1" fmla="*/ 731520 w 4136921"/>
              <a:gd name="connsiteY1" fmla="*/ 886265 h 3376246"/>
              <a:gd name="connsiteX2" fmla="*/ 2025747 w 4136921"/>
              <a:gd name="connsiteY2" fmla="*/ 618978 h 3376246"/>
              <a:gd name="connsiteX3" fmla="*/ 3249637 w 4136921"/>
              <a:gd name="connsiteY3" fmla="*/ 618978 h 3376246"/>
              <a:gd name="connsiteX4" fmla="*/ 4135901 w 4136921"/>
              <a:gd name="connsiteY4" fmla="*/ 1448972 h 3376246"/>
              <a:gd name="connsiteX5" fmla="*/ 3390313 w 4136921"/>
              <a:gd name="connsiteY5" fmla="*/ 3376246 h 33762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36921" h="3376246">
                <a:moveTo>
                  <a:pt x="0" y="0"/>
                </a:moveTo>
                <a:cubicBezTo>
                  <a:pt x="196948" y="391551"/>
                  <a:pt x="393896" y="783102"/>
                  <a:pt x="731520" y="886265"/>
                </a:cubicBezTo>
                <a:cubicBezTo>
                  <a:pt x="1069145" y="989428"/>
                  <a:pt x="1606061" y="663526"/>
                  <a:pt x="2025747" y="618978"/>
                </a:cubicBezTo>
                <a:cubicBezTo>
                  <a:pt x="2445433" y="574430"/>
                  <a:pt x="2897945" y="480646"/>
                  <a:pt x="3249637" y="618978"/>
                </a:cubicBezTo>
                <a:cubicBezTo>
                  <a:pt x="3601329" y="757310"/>
                  <a:pt x="4112455" y="989427"/>
                  <a:pt x="4135901" y="1448972"/>
                </a:cubicBezTo>
                <a:cubicBezTo>
                  <a:pt x="4159347" y="1908517"/>
                  <a:pt x="3774830" y="2642381"/>
                  <a:pt x="3390313" y="3376246"/>
                </a:cubicBezTo>
              </a:path>
            </a:pathLst>
          </a:custGeom>
          <a:noFill/>
          <a:ln w="38100" cap="flat" cmpd="sng" algn="ctr">
            <a:solidFill>
              <a:srgbClr val="0070C0"/>
            </a:solidFill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kern="0">
              <a:solidFill>
                <a:prstClr val="white"/>
              </a:solidFill>
              <a:latin typeface="Verdana" panose="020B0604030504040204"/>
              <a:ea typeface="微软雅黑" panose="020B0503020204020204" pitchFamily="34" charset="-122"/>
            </a:endParaRPr>
          </a:p>
        </p:txBody>
      </p:sp>
      <p:sp>
        <p:nvSpPr>
          <p:cNvPr id="15" name="任意多边形 14"/>
          <p:cNvSpPr/>
          <p:nvPr/>
        </p:nvSpPr>
        <p:spPr>
          <a:xfrm>
            <a:off x="6585773" y="1379429"/>
            <a:ext cx="1805740" cy="5015945"/>
          </a:xfrm>
          <a:custGeom>
            <a:avLst/>
            <a:gdLst>
              <a:gd name="connsiteX0" fmla="*/ 1969477 w 1969477"/>
              <a:gd name="connsiteY0" fmla="*/ 0 h 5472332"/>
              <a:gd name="connsiteX1" fmla="*/ 815926 w 1969477"/>
              <a:gd name="connsiteY1" fmla="*/ 2574388 h 5472332"/>
              <a:gd name="connsiteX2" fmla="*/ 0 w 1969477"/>
              <a:gd name="connsiteY2" fmla="*/ 5472332 h 5472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69477" h="5472332">
                <a:moveTo>
                  <a:pt x="1969477" y="0"/>
                </a:moveTo>
                <a:cubicBezTo>
                  <a:pt x="1556824" y="831166"/>
                  <a:pt x="1144172" y="1662333"/>
                  <a:pt x="815926" y="2574388"/>
                </a:cubicBezTo>
                <a:cubicBezTo>
                  <a:pt x="487680" y="3486443"/>
                  <a:pt x="243840" y="4479387"/>
                  <a:pt x="0" y="5472332"/>
                </a:cubicBezTo>
              </a:path>
            </a:pathLst>
          </a:custGeom>
          <a:noFill/>
          <a:ln w="38100" cap="flat" cmpd="sng" algn="ctr">
            <a:solidFill>
              <a:srgbClr val="0070C0"/>
            </a:solidFill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kern="0">
              <a:solidFill>
                <a:prstClr val="white"/>
              </a:solidFill>
              <a:latin typeface="Verdana" panose="020B0604030504040204"/>
              <a:ea typeface="微软雅黑" panose="020B0503020204020204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3323309" y="4202437"/>
            <a:ext cx="1723549" cy="461665"/>
          </a:xfrm>
          <a:prstGeom prst="rect">
            <a:avLst/>
          </a:prstGeom>
          <a:solidFill>
            <a:srgbClr val="0070C0"/>
          </a:solidFill>
          <a:ln w="9525" cap="flat" cmpd="sng" algn="ctr">
            <a:noFill/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kern="0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第一级阶梯</a:t>
            </a:r>
          </a:p>
        </p:txBody>
      </p:sp>
      <p:sp>
        <p:nvSpPr>
          <p:cNvPr id="17" name="文本框 16"/>
          <p:cNvSpPr txBox="1"/>
          <p:nvPr/>
        </p:nvSpPr>
        <p:spPr>
          <a:xfrm rot="2117538">
            <a:off x="5298905" y="3245503"/>
            <a:ext cx="1723549" cy="461665"/>
          </a:xfrm>
          <a:prstGeom prst="rect">
            <a:avLst/>
          </a:prstGeom>
          <a:solidFill>
            <a:srgbClr val="0070C0"/>
          </a:solidFill>
          <a:ln w="9525" cap="flat" cmpd="sng" algn="ctr">
            <a:noFill/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kern="0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第二级阶梯</a:t>
            </a:r>
          </a:p>
        </p:txBody>
      </p:sp>
      <p:sp>
        <p:nvSpPr>
          <p:cNvPr id="18" name="文本框 17"/>
          <p:cNvSpPr txBox="1"/>
          <p:nvPr/>
        </p:nvSpPr>
        <p:spPr>
          <a:xfrm rot="19452801">
            <a:off x="6882921" y="4726340"/>
            <a:ext cx="1728785" cy="461665"/>
          </a:xfrm>
          <a:prstGeom prst="rect">
            <a:avLst/>
          </a:prstGeom>
          <a:solidFill>
            <a:srgbClr val="0070C0"/>
          </a:solidFill>
          <a:ln w="9525" cap="flat" cmpd="sng" algn="ctr">
            <a:noFill/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zh-CN" altLang="en-US" sz="2400" kern="0" dirty="0">
                <a:solidFill>
                  <a:prstClr val="white"/>
                </a:solidFill>
                <a:latin typeface="Verdana" panose="020B0604030504040204"/>
                <a:ea typeface="微软雅黑" panose="020B0503020204020204" pitchFamily="34" charset="-122"/>
              </a:rPr>
              <a:t>第三级阶梯</a:t>
            </a:r>
          </a:p>
        </p:txBody>
      </p:sp>
      <p:sp>
        <p:nvSpPr>
          <p:cNvPr id="19" name="矩形标注 18"/>
          <p:cNvSpPr/>
          <p:nvPr/>
        </p:nvSpPr>
        <p:spPr>
          <a:xfrm>
            <a:off x="2068557" y="5147708"/>
            <a:ext cx="2971948" cy="837952"/>
          </a:xfrm>
          <a:prstGeom prst="wedgeRectCallout">
            <a:avLst>
              <a:gd name="adj1" fmla="val 33617"/>
              <a:gd name="adj2" fmla="val -98273"/>
            </a:avLst>
          </a:prstGeom>
          <a:solidFill>
            <a:sysClr val="windowText" lastClr="000000">
              <a:lumMod val="75000"/>
              <a:lumOff val="25000"/>
            </a:sysClr>
          </a:solidFill>
          <a:ln w="9525" cap="flat" cmpd="sng" algn="ctr">
            <a:noFill/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t"/>
          <a:lstStyle/>
          <a:p>
            <a:r>
              <a:rPr lang="zh-CN" altLang="en-US" sz="2400" kern="0" dirty="0">
                <a:solidFill>
                  <a:prstClr val="white"/>
                </a:solidFill>
                <a:latin typeface="Verdana" panose="020B0604030504040204"/>
                <a:ea typeface="微软雅黑" panose="020B0503020204020204" pitchFamily="34" charset="-122"/>
              </a:rPr>
              <a:t>地形：青藏高原</a:t>
            </a:r>
            <a:endParaRPr lang="en-US" altLang="zh-CN" sz="2400" kern="0" dirty="0">
              <a:solidFill>
                <a:prstClr val="white"/>
              </a:solidFill>
              <a:latin typeface="Verdana" panose="020B0604030504040204"/>
              <a:ea typeface="微软雅黑" panose="020B0503020204020204" pitchFamily="34" charset="-122"/>
            </a:endParaRPr>
          </a:p>
          <a:p>
            <a:r>
              <a:rPr lang="zh-CN" altLang="en-US" sz="2400" kern="0" dirty="0">
                <a:solidFill>
                  <a:prstClr val="white"/>
                </a:solidFill>
                <a:latin typeface="Verdana" panose="020B0604030504040204"/>
                <a:ea typeface="微软雅黑" panose="020B0503020204020204" pitchFamily="34" charset="-122"/>
              </a:rPr>
              <a:t>海拔：</a:t>
            </a:r>
            <a:r>
              <a:rPr lang="en-US" altLang="zh-CN" sz="2400" kern="0" dirty="0">
                <a:solidFill>
                  <a:prstClr val="white"/>
                </a:solidFill>
                <a:latin typeface="Verdana" panose="020B0604030504040204"/>
                <a:ea typeface="微软雅黑" panose="020B0503020204020204" pitchFamily="34" charset="-122"/>
              </a:rPr>
              <a:t>4000</a:t>
            </a:r>
            <a:r>
              <a:rPr lang="zh-CN" altLang="en-US" sz="2400" kern="0" dirty="0">
                <a:solidFill>
                  <a:prstClr val="white"/>
                </a:solidFill>
                <a:latin typeface="Verdana" panose="020B0604030504040204"/>
                <a:ea typeface="微软雅黑" panose="020B0503020204020204" pitchFamily="34" charset="-122"/>
              </a:rPr>
              <a:t>米以上</a:t>
            </a:r>
          </a:p>
        </p:txBody>
      </p:sp>
      <p:sp>
        <p:nvSpPr>
          <p:cNvPr id="20" name="矩形标注 13"/>
          <p:cNvSpPr/>
          <p:nvPr/>
        </p:nvSpPr>
        <p:spPr>
          <a:xfrm>
            <a:off x="3955861" y="2329099"/>
            <a:ext cx="3309681" cy="1048073"/>
          </a:xfrm>
          <a:custGeom>
            <a:avLst/>
            <a:gdLst>
              <a:gd name="connsiteX0" fmla="*/ 0 w 3016500"/>
              <a:gd name="connsiteY0" fmla="*/ 0 h 1139483"/>
              <a:gd name="connsiteX1" fmla="*/ 1759625 w 3016500"/>
              <a:gd name="connsiteY1" fmla="*/ 0 h 1139483"/>
              <a:gd name="connsiteX2" fmla="*/ 1759625 w 3016500"/>
              <a:gd name="connsiteY2" fmla="*/ 0 h 1139483"/>
              <a:gd name="connsiteX3" fmla="*/ 2513750 w 3016500"/>
              <a:gd name="connsiteY3" fmla="*/ 0 h 1139483"/>
              <a:gd name="connsiteX4" fmla="*/ 3016500 w 3016500"/>
              <a:gd name="connsiteY4" fmla="*/ 0 h 1139483"/>
              <a:gd name="connsiteX5" fmla="*/ 3016500 w 3016500"/>
              <a:gd name="connsiteY5" fmla="*/ 664698 h 1139483"/>
              <a:gd name="connsiteX6" fmla="*/ 3016500 w 3016500"/>
              <a:gd name="connsiteY6" fmla="*/ 664698 h 1139483"/>
              <a:gd name="connsiteX7" fmla="*/ 3016500 w 3016500"/>
              <a:gd name="connsiteY7" fmla="*/ 949569 h 1139483"/>
              <a:gd name="connsiteX8" fmla="*/ 3016500 w 3016500"/>
              <a:gd name="connsiteY8" fmla="*/ 1139483 h 1139483"/>
              <a:gd name="connsiteX9" fmla="*/ 2513750 w 3016500"/>
              <a:gd name="connsiteY9" fmla="*/ 1139483 h 1139483"/>
              <a:gd name="connsiteX10" fmla="*/ 1773943 w 3016500"/>
              <a:gd name="connsiteY10" fmla="*/ 1396368 h 1139483"/>
              <a:gd name="connsiteX11" fmla="*/ 1759625 w 3016500"/>
              <a:gd name="connsiteY11" fmla="*/ 1139483 h 1139483"/>
              <a:gd name="connsiteX12" fmla="*/ 0 w 3016500"/>
              <a:gd name="connsiteY12" fmla="*/ 1139483 h 1139483"/>
              <a:gd name="connsiteX13" fmla="*/ 0 w 3016500"/>
              <a:gd name="connsiteY13" fmla="*/ 949569 h 1139483"/>
              <a:gd name="connsiteX14" fmla="*/ 0 w 3016500"/>
              <a:gd name="connsiteY14" fmla="*/ 664698 h 1139483"/>
              <a:gd name="connsiteX15" fmla="*/ 0 w 3016500"/>
              <a:gd name="connsiteY15" fmla="*/ 664698 h 1139483"/>
              <a:gd name="connsiteX16" fmla="*/ 0 w 3016500"/>
              <a:gd name="connsiteY16" fmla="*/ 0 h 1139483"/>
              <a:gd name="connsiteX0-1" fmla="*/ 0 w 3016500"/>
              <a:gd name="connsiteY0-2" fmla="*/ 0 h 1396368"/>
              <a:gd name="connsiteX1-3" fmla="*/ 1759625 w 3016500"/>
              <a:gd name="connsiteY1-4" fmla="*/ 0 h 1396368"/>
              <a:gd name="connsiteX2-5" fmla="*/ 1759625 w 3016500"/>
              <a:gd name="connsiteY2-6" fmla="*/ 0 h 1396368"/>
              <a:gd name="connsiteX3-7" fmla="*/ 2513750 w 3016500"/>
              <a:gd name="connsiteY3-8" fmla="*/ 0 h 1396368"/>
              <a:gd name="connsiteX4-9" fmla="*/ 3016500 w 3016500"/>
              <a:gd name="connsiteY4-10" fmla="*/ 0 h 1396368"/>
              <a:gd name="connsiteX5-11" fmla="*/ 3016500 w 3016500"/>
              <a:gd name="connsiteY5-12" fmla="*/ 664698 h 1396368"/>
              <a:gd name="connsiteX6-13" fmla="*/ 3016500 w 3016500"/>
              <a:gd name="connsiteY6-14" fmla="*/ 664698 h 1396368"/>
              <a:gd name="connsiteX7-15" fmla="*/ 3016500 w 3016500"/>
              <a:gd name="connsiteY7-16" fmla="*/ 949569 h 1396368"/>
              <a:gd name="connsiteX8-17" fmla="*/ 3016500 w 3016500"/>
              <a:gd name="connsiteY8-18" fmla="*/ 1139483 h 1396368"/>
              <a:gd name="connsiteX9-19" fmla="*/ 2147990 w 3016500"/>
              <a:gd name="connsiteY9-20" fmla="*/ 1181686 h 1396368"/>
              <a:gd name="connsiteX10-21" fmla="*/ 1773943 w 3016500"/>
              <a:gd name="connsiteY10-22" fmla="*/ 1396368 h 1396368"/>
              <a:gd name="connsiteX11-23" fmla="*/ 1759625 w 3016500"/>
              <a:gd name="connsiteY11-24" fmla="*/ 1139483 h 1396368"/>
              <a:gd name="connsiteX12-25" fmla="*/ 0 w 3016500"/>
              <a:gd name="connsiteY12-26" fmla="*/ 1139483 h 1396368"/>
              <a:gd name="connsiteX13-27" fmla="*/ 0 w 3016500"/>
              <a:gd name="connsiteY13-28" fmla="*/ 949569 h 1396368"/>
              <a:gd name="connsiteX14-29" fmla="*/ 0 w 3016500"/>
              <a:gd name="connsiteY14-30" fmla="*/ 664698 h 1396368"/>
              <a:gd name="connsiteX15-31" fmla="*/ 0 w 3016500"/>
              <a:gd name="connsiteY15-32" fmla="*/ 664698 h 1396368"/>
              <a:gd name="connsiteX16-33" fmla="*/ 0 w 3016500"/>
              <a:gd name="connsiteY16-34" fmla="*/ 0 h 139636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</a:cxnLst>
            <a:rect l="l" t="t" r="r" b="b"/>
            <a:pathLst>
              <a:path w="3016500" h="1396368">
                <a:moveTo>
                  <a:pt x="0" y="0"/>
                </a:moveTo>
                <a:lnTo>
                  <a:pt x="1759625" y="0"/>
                </a:lnTo>
                <a:lnTo>
                  <a:pt x="1759625" y="0"/>
                </a:lnTo>
                <a:lnTo>
                  <a:pt x="2513750" y="0"/>
                </a:lnTo>
                <a:lnTo>
                  <a:pt x="3016500" y="0"/>
                </a:lnTo>
                <a:lnTo>
                  <a:pt x="3016500" y="664698"/>
                </a:lnTo>
                <a:lnTo>
                  <a:pt x="3016500" y="664698"/>
                </a:lnTo>
                <a:lnTo>
                  <a:pt x="3016500" y="949569"/>
                </a:lnTo>
                <a:lnTo>
                  <a:pt x="3016500" y="1139483"/>
                </a:lnTo>
                <a:lnTo>
                  <a:pt x="2147990" y="1181686"/>
                </a:lnTo>
                <a:lnTo>
                  <a:pt x="1773943" y="1396368"/>
                </a:lnTo>
                <a:lnTo>
                  <a:pt x="1759625" y="1139483"/>
                </a:lnTo>
                <a:lnTo>
                  <a:pt x="0" y="1139483"/>
                </a:lnTo>
                <a:lnTo>
                  <a:pt x="0" y="949569"/>
                </a:lnTo>
                <a:lnTo>
                  <a:pt x="0" y="664698"/>
                </a:lnTo>
                <a:lnTo>
                  <a:pt x="0" y="664698"/>
                </a:lnTo>
                <a:lnTo>
                  <a:pt x="0" y="0"/>
                </a:lnTo>
                <a:close/>
              </a:path>
            </a:pathLst>
          </a:custGeom>
          <a:solidFill>
            <a:sysClr val="windowText" lastClr="000000">
              <a:lumMod val="75000"/>
              <a:lumOff val="25000"/>
            </a:sysClr>
          </a:solidFill>
          <a:ln w="9525" cap="flat" cmpd="sng" algn="ctr">
            <a:noFill/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t"/>
          <a:lstStyle/>
          <a:p>
            <a:pPr>
              <a:defRPr/>
            </a:pPr>
            <a:r>
              <a:rPr lang="zh-CN" altLang="en-US" sz="2400" kern="0" dirty="0">
                <a:solidFill>
                  <a:prstClr val="white"/>
                </a:solidFill>
                <a:latin typeface="Verdana" panose="020B0604030504040204"/>
                <a:ea typeface="微软雅黑" panose="020B0503020204020204" pitchFamily="34" charset="-122"/>
              </a:rPr>
              <a:t>地形：盆地和高原</a:t>
            </a:r>
            <a:endParaRPr lang="en-US" altLang="zh-CN" sz="2400" kern="0" dirty="0">
              <a:solidFill>
                <a:prstClr val="white"/>
              </a:solidFill>
              <a:latin typeface="Verdana" panose="020B0604030504040204"/>
              <a:ea typeface="微软雅黑" panose="020B0503020204020204" pitchFamily="34" charset="-122"/>
            </a:endParaRPr>
          </a:p>
          <a:p>
            <a:pPr>
              <a:defRPr/>
            </a:pPr>
            <a:r>
              <a:rPr lang="zh-CN" altLang="en-US" sz="2400" kern="0" dirty="0">
                <a:solidFill>
                  <a:prstClr val="white"/>
                </a:solidFill>
                <a:latin typeface="Verdana" panose="020B0604030504040204"/>
                <a:ea typeface="微软雅黑" panose="020B0503020204020204" pitchFamily="34" charset="-122"/>
              </a:rPr>
              <a:t>海拔：</a:t>
            </a:r>
            <a:r>
              <a:rPr lang="en-US" altLang="zh-CN" sz="2400" kern="0" dirty="0">
                <a:solidFill>
                  <a:prstClr val="white"/>
                </a:solidFill>
                <a:latin typeface="Verdana" panose="020B0604030504040204"/>
                <a:ea typeface="微软雅黑" panose="020B0503020204020204" pitchFamily="34" charset="-122"/>
              </a:rPr>
              <a:t>1000~2000</a:t>
            </a:r>
            <a:r>
              <a:rPr lang="zh-CN" altLang="en-US" sz="2800" kern="0" dirty="0">
                <a:solidFill>
                  <a:prstClr val="white"/>
                </a:solidFill>
                <a:latin typeface="Verdana" panose="020B0604030504040204"/>
                <a:ea typeface="微软雅黑" panose="020B0503020204020204" pitchFamily="34" charset="-122"/>
              </a:rPr>
              <a:t>米</a:t>
            </a:r>
          </a:p>
        </p:txBody>
      </p:sp>
      <p:sp>
        <p:nvSpPr>
          <p:cNvPr id="21" name="矩形标注 20"/>
          <p:cNvSpPr/>
          <p:nvPr/>
        </p:nvSpPr>
        <p:spPr>
          <a:xfrm>
            <a:off x="6842761" y="6056374"/>
            <a:ext cx="2832153" cy="844741"/>
          </a:xfrm>
          <a:prstGeom prst="wedgeRectCallout">
            <a:avLst>
              <a:gd name="adj1" fmla="val -17205"/>
              <a:gd name="adj2" fmla="val -131772"/>
            </a:avLst>
          </a:prstGeom>
          <a:solidFill>
            <a:sysClr val="windowText" lastClr="000000">
              <a:lumMod val="75000"/>
              <a:lumOff val="25000"/>
            </a:sysClr>
          </a:solidFill>
          <a:ln w="9525" cap="flat" cmpd="sng" algn="ctr">
            <a:noFill/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t"/>
          <a:lstStyle/>
          <a:p>
            <a:r>
              <a:rPr lang="zh-CN" altLang="en-US" sz="2400" kern="0" dirty="0">
                <a:solidFill>
                  <a:prstClr val="white"/>
                </a:solidFill>
                <a:latin typeface="Verdana" panose="020B0604030504040204"/>
                <a:ea typeface="微软雅黑" panose="020B0503020204020204" pitchFamily="34" charset="-122"/>
              </a:rPr>
              <a:t>地形：丘陵和平原</a:t>
            </a:r>
            <a:endParaRPr lang="en-US" altLang="zh-CN" sz="2400" kern="0" dirty="0">
              <a:solidFill>
                <a:prstClr val="white"/>
              </a:solidFill>
              <a:latin typeface="Verdana" panose="020B0604030504040204"/>
              <a:ea typeface="微软雅黑" panose="020B0503020204020204" pitchFamily="34" charset="-122"/>
            </a:endParaRPr>
          </a:p>
          <a:p>
            <a:r>
              <a:rPr lang="zh-CN" altLang="en-US" sz="2400" kern="0" dirty="0">
                <a:solidFill>
                  <a:prstClr val="white"/>
                </a:solidFill>
                <a:latin typeface="Verdana" panose="020B0604030504040204"/>
                <a:ea typeface="微软雅黑" panose="020B0503020204020204" pitchFamily="34" charset="-122"/>
              </a:rPr>
              <a:t>海拔：</a:t>
            </a:r>
            <a:r>
              <a:rPr lang="en-US" altLang="zh-CN" sz="2400" kern="0" dirty="0">
                <a:solidFill>
                  <a:prstClr val="white"/>
                </a:solidFill>
                <a:latin typeface="Verdana" panose="020B0604030504040204"/>
                <a:ea typeface="微软雅黑" panose="020B0503020204020204" pitchFamily="34" charset="-122"/>
              </a:rPr>
              <a:t>500</a:t>
            </a:r>
            <a:r>
              <a:rPr lang="zh-CN" altLang="en-US" sz="2400" kern="0" dirty="0">
                <a:solidFill>
                  <a:prstClr val="white"/>
                </a:solidFill>
                <a:latin typeface="Verdana" panose="020B0604030504040204"/>
                <a:ea typeface="微软雅黑" panose="020B0503020204020204" pitchFamily="34" charset="-122"/>
              </a:rPr>
              <a:t>米以下</a:t>
            </a:r>
          </a:p>
        </p:txBody>
      </p:sp>
      <p:sp>
        <p:nvSpPr>
          <p:cNvPr id="29" name="文本框 28"/>
          <p:cNvSpPr txBox="1"/>
          <p:nvPr/>
        </p:nvSpPr>
        <p:spPr>
          <a:xfrm rot="21028009">
            <a:off x="2712786" y="3276162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prstClr val="black"/>
                </a:solidFill>
                <a:latin typeface="Verdana" panose="020B0604030504040204"/>
                <a:ea typeface="微软雅黑" panose="020B0503020204020204" pitchFamily="34" charset="-122"/>
              </a:rPr>
              <a:t>昆仑山脉</a:t>
            </a:r>
          </a:p>
        </p:txBody>
      </p:sp>
      <p:sp>
        <p:nvSpPr>
          <p:cNvPr id="30" name="文本框 29"/>
          <p:cNvSpPr txBox="1"/>
          <p:nvPr/>
        </p:nvSpPr>
        <p:spPr>
          <a:xfrm rot="1451479">
            <a:off x="4466912" y="3677397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prstClr val="black"/>
                </a:solidFill>
                <a:latin typeface="Verdana" panose="020B0604030504040204"/>
                <a:ea typeface="微软雅黑" panose="020B0503020204020204" pitchFamily="34" charset="-122"/>
              </a:rPr>
              <a:t>祁连山脉</a:t>
            </a:r>
          </a:p>
        </p:txBody>
      </p:sp>
      <p:sp>
        <p:nvSpPr>
          <p:cNvPr id="31" name="文本框 30"/>
          <p:cNvSpPr txBox="1"/>
          <p:nvPr/>
        </p:nvSpPr>
        <p:spPr>
          <a:xfrm rot="1026605">
            <a:off x="5791379" y="4326180"/>
            <a:ext cx="61585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prstClr val="black"/>
                </a:solidFill>
                <a:latin typeface="Verdana" panose="020B0604030504040204"/>
                <a:ea typeface="微软雅黑" panose="020B0503020204020204" pitchFamily="34" charset="-122"/>
              </a:rPr>
              <a:t>横断山脉</a:t>
            </a:r>
          </a:p>
        </p:txBody>
      </p:sp>
      <p:sp>
        <p:nvSpPr>
          <p:cNvPr id="32" name="文本框 31">
            <a:hlinkClick r:id="" action="ppaction://noaction"/>
          </p:cNvPr>
          <p:cNvSpPr txBox="1"/>
          <p:nvPr/>
        </p:nvSpPr>
        <p:spPr>
          <a:xfrm rot="1522821">
            <a:off x="7647047" y="1202222"/>
            <a:ext cx="61585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prstClr val="black"/>
                </a:solidFill>
                <a:latin typeface="Verdana" panose="020B0604030504040204"/>
                <a:ea typeface="微软雅黑" panose="020B0503020204020204" pitchFamily="34" charset="-122"/>
              </a:rPr>
              <a:t>大兴安岭</a:t>
            </a:r>
          </a:p>
        </p:txBody>
      </p:sp>
      <p:sp>
        <p:nvSpPr>
          <p:cNvPr id="33" name="文本框 32"/>
          <p:cNvSpPr txBox="1"/>
          <p:nvPr/>
        </p:nvSpPr>
        <p:spPr>
          <a:xfrm rot="1522821">
            <a:off x="6967279" y="2808236"/>
            <a:ext cx="61585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prstClr val="black"/>
                </a:solidFill>
                <a:latin typeface="Verdana" panose="020B0604030504040204"/>
                <a:ea typeface="微软雅黑" panose="020B0503020204020204" pitchFamily="34" charset="-122"/>
              </a:rPr>
              <a:t>太行山脉</a:t>
            </a:r>
          </a:p>
        </p:txBody>
      </p:sp>
      <p:sp>
        <p:nvSpPr>
          <p:cNvPr id="34" name="文本框 33"/>
          <p:cNvSpPr txBox="1"/>
          <p:nvPr/>
        </p:nvSpPr>
        <p:spPr>
          <a:xfrm rot="829882">
            <a:off x="6556958" y="4471346"/>
            <a:ext cx="6158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prstClr val="black"/>
                </a:solidFill>
                <a:latin typeface="Verdana" panose="020B0604030504040204"/>
                <a:ea typeface="微软雅黑" panose="020B0503020204020204" pitchFamily="34" charset="-122"/>
              </a:rPr>
              <a:t>巫山</a:t>
            </a:r>
          </a:p>
        </p:txBody>
      </p:sp>
      <p:sp>
        <p:nvSpPr>
          <p:cNvPr id="35" name="文本框 34"/>
          <p:cNvSpPr txBox="1"/>
          <p:nvPr/>
        </p:nvSpPr>
        <p:spPr>
          <a:xfrm rot="829882">
            <a:off x="6602869" y="5321132"/>
            <a:ext cx="61585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prstClr val="black"/>
                </a:solidFill>
                <a:latin typeface="Verdana" panose="020B0604030504040204"/>
                <a:ea typeface="微软雅黑" panose="020B0503020204020204" pitchFamily="34" charset="-122"/>
              </a:rPr>
              <a:t>雪峰山</a:t>
            </a:r>
          </a:p>
        </p:txBody>
      </p:sp>
      <p:sp>
        <p:nvSpPr>
          <p:cNvPr id="4" name="矩形 3">
            <a:hlinkClick r:id="" action="ppaction://noaction"/>
          </p:cNvPr>
          <p:cNvSpPr/>
          <p:nvPr/>
        </p:nvSpPr>
        <p:spPr>
          <a:xfrm>
            <a:off x="3955861" y="159814"/>
            <a:ext cx="6869188" cy="52322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zh-CN" altLang="en-US" sz="28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特点</a:t>
            </a:r>
            <a:r>
              <a:rPr lang="en-US" altLang="zh-CN" sz="28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8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2800" b="1" dirty="0" smtClean="0">
                <a:solidFill>
                  <a:srgbClr val="1A5A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地势</a:t>
            </a:r>
            <a:r>
              <a:rPr lang="zh-CN" altLang="en-US" sz="2800" b="1" dirty="0">
                <a:solidFill>
                  <a:srgbClr val="1A5A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西高东低，呈三级阶梯状分布</a:t>
            </a:r>
          </a:p>
        </p:txBody>
      </p:sp>
      <p:grpSp>
        <p:nvGrpSpPr>
          <p:cNvPr id="23" name="组合 1"/>
          <p:cNvGrpSpPr/>
          <p:nvPr/>
        </p:nvGrpSpPr>
        <p:grpSpPr>
          <a:xfrm>
            <a:off x="0" y="770255"/>
            <a:ext cx="12151995" cy="128270"/>
            <a:chOff x="57" y="1058"/>
            <a:chExt cx="13204" cy="202"/>
          </a:xfrm>
        </p:grpSpPr>
        <p:cxnSp>
          <p:nvCxnSpPr>
            <p:cNvPr id="24" name="直接连接符 23"/>
            <p:cNvCxnSpPr/>
            <p:nvPr/>
          </p:nvCxnSpPr>
          <p:spPr>
            <a:xfrm>
              <a:off x="57" y="1259"/>
              <a:ext cx="13205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>
              <a:off x="57" y="1057"/>
              <a:ext cx="13205" cy="0"/>
            </a:xfrm>
            <a:prstGeom prst="line">
              <a:avLst/>
            </a:prstGeom>
            <a:ln w="571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文本框 4"/>
          <p:cNvSpPr txBox="1"/>
          <p:nvPr/>
        </p:nvSpPr>
        <p:spPr>
          <a:xfrm>
            <a:off x="0" y="133228"/>
            <a:ext cx="3955861" cy="5847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en-US" sz="3200" dirty="0"/>
              <a:t>一、</a:t>
            </a:r>
            <a:r>
              <a:rPr lang="zh-CN" altLang="en-US" sz="3200" dirty="0" smtClean="0"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中国</a:t>
            </a:r>
            <a:r>
              <a:rPr lang="zh-CN" altLang="en-US" sz="3200" dirty="0"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的地形</a:t>
            </a:r>
            <a:r>
              <a:rPr lang="zh-CN" altLang="en-US" sz="3200" dirty="0" smtClean="0"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特征</a:t>
            </a:r>
            <a:endParaRPr lang="zh-CN" altLang="en-US" sz="3200" dirty="0"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</a:endParaRPr>
          </a:p>
        </p:txBody>
      </p:sp>
      <p:pic>
        <p:nvPicPr>
          <p:cNvPr id="27" name="Picture 7" descr="3-1-P05三级阶梯图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181" r="1181"/>
          <a:stretch>
            <a:fillRect/>
          </a:stretch>
        </p:blipFill>
        <p:spPr bwMode="auto">
          <a:xfrm>
            <a:off x="1448159" y="865116"/>
            <a:ext cx="8076841" cy="24575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2052960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9" grpId="0"/>
      <p:bldP spid="30" grpId="0"/>
      <p:bldP spid="31" grpId="0"/>
      <p:bldP spid="32" grpId="0"/>
      <p:bldP spid="33" grpId="0"/>
      <p:bldP spid="34" grpId="0"/>
      <p:bldP spid="3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282" name="Picture 24" descr="3-1-P03中国地形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719389" y="2205038"/>
            <a:ext cx="6753225" cy="451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7283" name="矩形标注 150531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7681913" y="2913063"/>
            <a:ext cx="1600200" cy="457200"/>
          </a:xfrm>
          <a:prstGeom prst="wedgeRectCallout">
            <a:avLst>
              <a:gd name="adj1" fmla="val -65389"/>
              <a:gd name="adj2" fmla="val 208852"/>
            </a:avLst>
          </a:prstGeom>
          <a:solidFill>
            <a:srgbClr val="99CCFF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zh-CN" altLang="en-US" sz="2400" b="1">
                <a:ea typeface="微软雅黑" panose="020B0503020204020204" pitchFamily="34" charset="-122"/>
              </a:rPr>
              <a:t>渤海全部</a:t>
            </a:r>
          </a:p>
        </p:txBody>
      </p:sp>
      <p:sp>
        <p:nvSpPr>
          <p:cNvPr id="97284" name="右箭头 150533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2614613" y="4589463"/>
            <a:ext cx="76200" cy="76200"/>
          </a:xfrm>
          <a:prstGeom prst="rightArrow">
            <a:avLst>
              <a:gd name="adj1" fmla="val 50000"/>
              <a:gd name="adj2" fmla="val 25000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zh-CN" altLang="en-US">
              <a:ea typeface="微软雅黑" panose="020B0503020204020204" pitchFamily="34" charset="-122"/>
            </a:endParaRPr>
          </a:p>
        </p:txBody>
      </p:sp>
      <p:sp>
        <p:nvSpPr>
          <p:cNvPr id="97285" name="矩形标注 15053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5765800" y="3700463"/>
            <a:ext cx="1524000" cy="457200"/>
          </a:xfrm>
          <a:prstGeom prst="wedgeRectCallout">
            <a:avLst>
              <a:gd name="adj1" fmla="val 73806"/>
              <a:gd name="adj2" fmla="val 136644"/>
            </a:avLst>
          </a:prstGeom>
          <a:solidFill>
            <a:srgbClr val="99CCFF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zh-CN" altLang="en-US" sz="2400" b="1">
                <a:ea typeface="微软雅黑" panose="020B0503020204020204" pitchFamily="34" charset="-122"/>
              </a:rPr>
              <a:t>黄海全部</a:t>
            </a:r>
          </a:p>
        </p:txBody>
      </p:sp>
      <p:sp>
        <p:nvSpPr>
          <p:cNvPr id="97286" name="矩形标注 150535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5967413" y="4625975"/>
            <a:ext cx="1524000" cy="457200"/>
          </a:xfrm>
          <a:prstGeom prst="wedgeRectCallout">
            <a:avLst>
              <a:gd name="adj1" fmla="val 75523"/>
              <a:gd name="adj2" fmla="val 103819"/>
            </a:avLst>
          </a:prstGeom>
          <a:solidFill>
            <a:srgbClr val="99CCFF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zh-CN" altLang="en-US" sz="2400" b="1">
                <a:ea typeface="微软雅黑" panose="020B0503020204020204" pitchFamily="34" charset="-122"/>
              </a:rPr>
              <a:t>东海大部</a:t>
            </a:r>
          </a:p>
        </p:txBody>
      </p:sp>
      <p:sp>
        <p:nvSpPr>
          <p:cNvPr id="97287" name="矩形标注 150536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5756275" y="5322888"/>
            <a:ext cx="1752600" cy="457200"/>
          </a:xfrm>
          <a:prstGeom prst="wedgeRectCallout">
            <a:avLst>
              <a:gd name="adj1" fmla="val 40491"/>
              <a:gd name="adj2" fmla="val 196181"/>
            </a:avLst>
          </a:prstGeom>
          <a:solidFill>
            <a:srgbClr val="99CCFF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zh-CN" altLang="en-US" sz="2400" b="1">
                <a:ea typeface="微软雅黑" panose="020B0503020204020204" pitchFamily="34" charset="-122"/>
              </a:rPr>
              <a:t>南海一部分</a:t>
            </a:r>
          </a:p>
        </p:txBody>
      </p:sp>
      <p:sp>
        <p:nvSpPr>
          <p:cNvPr id="73737" name="矩形 1"/>
          <p:cNvSpPr/>
          <p:nvPr>
            <p:custDataLst>
              <p:tags r:id="rId7"/>
            </p:custDataLst>
          </p:nvPr>
        </p:nvSpPr>
        <p:spPr>
          <a:xfrm>
            <a:off x="1543050" y="1111250"/>
            <a:ext cx="8910638" cy="10160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>
            <a:spAutoFit/>
          </a:bodyPr>
          <a:lstStyle>
            <a:lvl1pPr eaLnBrk="0" hangingPunct="0">
              <a:tabLst>
                <a:tab pos="2933700" algn="l"/>
                <a:tab pos="2971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eaLnBrk="0" hangingPunct="0">
              <a:tabLst>
                <a:tab pos="2933700" algn="l"/>
                <a:tab pos="2971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eaLnBrk="0" hangingPunct="0">
              <a:tabLst>
                <a:tab pos="2933700" algn="l"/>
                <a:tab pos="2971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eaLnBrk="0" hangingPunct="0">
              <a:tabLst>
                <a:tab pos="2933700" algn="l"/>
                <a:tab pos="2971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eaLnBrk="0" hangingPunct="0">
              <a:tabLst>
                <a:tab pos="2933700" algn="l"/>
                <a:tab pos="2971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tabLst>
                <a:tab pos="2933700" algn="l"/>
                <a:tab pos="2971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tabLst>
                <a:tab pos="2933700" algn="l"/>
                <a:tab pos="2971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tabLst>
                <a:tab pos="2933700" algn="l"/>
                <a:tab pos="2971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tabLst>
                <a:tab pos="2933700" algn="l"/>
                <a:tab pos="2971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/>
            <a:r>
              <a:rPr lang="zh-CN" altLang="zh-CN" sz="2000" b="1">
                <a:ea typeface="微软雅黑" panose="020B0503020204020204" pitchFamily="34" charset="-122"/>
              </a:rPr>
              <a:t>从</a:t>
            </a:r>
            <a:r>
              <a:rPr lang="zh-CN" altLang="zh-CN" sz="2000" b="1">
                <a:solidFill>
                  <a:srgbClr val="FF0000"/>
                </a:solidFill>
                <a:ea typeface="微软雅黑" panose="020B0503020204020204" pitchFamily="34" charset="-122"/>
              </a:rPr>
              <a:t>我国陆地的第三级阶梯继续向海洋延伸，就是大陆架</a:t>
            </a:r>
            <a:r>
              <a:rPr lang="zh-CN" altLang="zh-CN" sz="2000" b="1">
                <a:ea typeface="微软雅黑" panose="020B0503020204020204" pitchFamily="34" charset="-122"/>
              </a:rPr>
              <a:t>，这是大陆向海洋自然延伸的部分，一般深度不大，坡度较缓，海洋资源丰富。目前，开发海洋资源，尤其是</a:t>
            </a:r>
            <a:r>
              <a:rPr lang="zh-CN" altLang="zh-CN" sz="2000" b="1">
                <a:solidFill>
                  <a:srgbClr val="FF0000"/>
                </a:solidFill>
                <a:ea typeface="微软雅黑" panose="020B0503020204020204" pitchFamily="34" charset="-122"/>
              </a:rPr>
              <a:t>石油资源</a:t>
            </a:r>
            <a:r>
              <a:rPr lang="zh-CN" altLang="zh-CN" sz="2000" b="1">
                <a:ea typeface="微软雅黑" panose="020B0503020204020204" pitchFamily="34" charset="-122"/>
              </a:rPr>
              <a:t>主要是在大陆架上。</a:t>
            </a:r>
            <a:endParaRPr lang="zh-CN" altLang="zh-CN" sz="2000">
              <a:ea typeface="微软雅黑" panose="020B0503020204020204" pitchFamily="34" charset="-122"/>
            </a:endParaRPr>
          </a:p>
        </p:txBody>
      </p:sp>
      <p:sp>
        <p:nvSpPr>
          <p:cNvPr id="11" name="矩形 10">
            <a:hlinkClick r:id="" action="ppaction://noaction"/>
          </p:cNvPr>
          <p:cNvSpPr/>
          <p:nvPr/>
        </p:nvSpPr>
        <p:spPr>
          <a:xfrm>
            <a:off x="3650933" y="192556"/>
            <a:ext cx="6869188" cy="52322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zh-CN" altLang="en-US" sz="28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特点</a:t>
            </a:r>
            <a:r>
              <a:rPr lang="en-US" altLang="zh-CN" sz="28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8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2800" b="1" dirty="0" smtClean="0">
                <a:solidFill>
                  <a:srgbClr val="1A5A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地势</a:t>
            </a:r>
            <a:r>
              <a:rPr lang="zh-CN" altLang="en-US" sz="2800" b="1" dirty="0">
                <a:solidFill>
                  <a:srgbClr val="1A5A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西高东低，呈三级阶梯状分布</a:t>
            </a:r>
          </a:p>
        </p:txBody>
      </p:sp>
      <p:grpSp>
        <p:nvGrpSpPr>
          <p:cNvPr id="12" name="组合 1"/>
          <p:cNvGrpSpPr/>
          <p:nvPr/>
        </p:nvGrpSpPr>
        <p:grpSpPr>
          <a:xfrm>
            <a:off x="0" y="770255"/>
            <a:ext cx="12151995" cy="128270"/>
            <a:chOff x="57" y="1058"/>
            <a:chExt cx="13204" cy="202"/>
          </a:xfrm>
        </p:grpSpPr>
        <p:cxnSp>
          <p:nvCxnSpPr>
            <p:cNvPr id="13" name="直接连接符 12"/>
            <p:cNvCxnSpPr/>
            <p:nvPr/>
          </p:nvCxnSpPr>
          <p:spPr>
            <a:xfrm>
              <a:off x="57" y="1259"/>
              <a:ext cx="13205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>
              <a:off x="57" y="1057"/>
              <a:ext cx="13205" cy="0"/>
            </a:xfrm>
            <a:prstGeom prst="line">
              <a:avLst/>
            </a:prstGeom>
            <a:ln w="571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文本框 4"/>
          <p:cNvSpPr txBox="1"/>
          <p:nvPr/>
        </p:nvSpPr>
        <p:spPr>
          <a:xfrm>
            <a:off x="0" y="133228"/>
            <a:ext cx="3696397" cy="5847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en-US" altLang="zh-CN" sz="3200" dirty="0"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1</a:t>
            </a:r>
            <a:r>
              <a:rPr lang="en-US" altLang="zh-CN" sz="3200" dirty="0" smtClean="0"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.</a:t>
            </a:r>
            <a:r>
              <a:rPr lang="zh-CN" altLang="en-US" sz="3200" dirty="0" smtClean="0"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 中国</a:t>
            </a:r>
            <a:r>
              <a:rPr lang="zh-CN" altLang="en-US" sz="3200" dirty="0"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的地形</a:t>
            </a:r>
            <a:r>
              <a:rPr lang="zh-CN" altLang="en-US" sz="3200" dirty="0" smtClean="0"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特征</a:t>
            </a:r>
            <a:endParaRPr lang="zh-CN" altLang="en-US" sz="3200" dirty="0"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9776021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 fill="hold"/>
                                        <p:tgtEl>
                                          <p:spTgt spid="737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 fill="hold"/>
                                        <p:tgtEl>
                                          <p:spTgt spid="97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 fill="hold"/>
                                        <p:tgtEl>
                                          <p:spTgt spid="97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 fill="hold"/>
                                        <p:tgtEl>
                                          <p:spTgt spid="97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 fill="hold"/>
                                        <p:tgtEl>
                                          <p:spTgt spid="97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283" grpId="0" animBg="1"/>
      <p:bldP spid="97285" grpId="0" animBg="1"/>
      <p:bldP spid="97286" grpId="0" animBg="1"/>
      <p:bldP spid="97287" grpId="0" animBg="1"/>
      <p:bldP spid="7373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354" name="Picture 1036" descr="3-2中国年降水量分布副本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870927" y="4292714"/>
            <a:ext cx="5184775" cy="25652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0356" name="文本框 106507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48390" y="1011797"/>
            <a:ext cx="77755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2800" b="1" dirty="0">
                <a:ea typeface="微软雅黑" panose="020B0503020204020204" pitchFamily="34" charset="-122"/>
              </a:rPr>
              <a:t>思考</a:t>
            </a:r>
            <a:r>
              <a:rPr lang="en-US" altLang="zh-CN" sz="2800" b="1" dirty="0">
                <a:ea typeface="微软雅黑" panose="020B0503020204020204" pitchFamily="34" charset="-122"/>
              </a:rPr>
              <a:t>:</a:t>
            </a:r>
            <a:r>
              <a:rPr lang="zh-CN" altLang="en-US" sz="2800" b="1" dirty="0">
                <a:ea typeface="微软雅黑" panose="020B0503020204020204" pitchFamily="34" charset="-122"/>
              </a:rPr>
              <a:t>地势对</a:t>
            </a:r>
            <a:r>
              <a:rPr lang="zh-CN" altLang="en-US" sz="2800" b="1" dirty="0">
                <a:solidFill>
                  <a:srgbClr val="FF0000"/>
                </a:solidFill>
                <a:ea typeface="微软雅黑" panose="020B0503020204020204" pitchFamily="34" charset="-122"/>
              </a:rPr>
              <a:t>气候、河流、交通</a:t>
            </a:r>
            <a:r>
              <a:rPr lang="zh-CN" altLang="en-US" sz="2800" b="1" dirty="0">
                <a:ea typeface="微软雅黑" panose="020B0503020204020204" pitchFamily="34" charset="-122"/>
              </a:rPr>
              <a:t>有何影响</a:t>
            </a:r>
            <a:r>
              <a:rPr lang="en-US" altLang="zh-CN" sz="2800" b="1" dirty="0">
                <a:ea typeface="微软雅黑" panose="020B0503020204020204" pitchFamily="34" charset="-122"/>
              </a:rPr>
              <a:t>?</a:t>
            </a:r>
          </a:p>
        </p:txBody>
      </p:sp>
      <p:sp>
        <p:nvSpPr>
          <p:cNvPr id="76804" name="文本框 13"/>
          <p:cNvSpPr/>
          <p:nvPr>
            <p:custDataLst>
              <p:tags r:id="rId3"/>
            </p:custDataLst>
          </p:nvPr>
        </p:nvSpPr>
        <p:spPr>
          <a:xfrm>
            <a:off x="376762" y="2174092"/>
            <a:ext cx="3975100" cy="460375"/>
          </a:xfrm>
          <a:prstGeom prst="rect">
            <a:avLst/>
          </a:prstGeom>
          <a:noFill/>
          <a:ln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  <a:ea typeface="微软雅黑" panose="020B0503020204020204" pitchFamily="34" charset="-122"/>
              </a:rPr>
              <a:t>（</a:t>
            </a:r>
            <a:r>
              <a:rPr lang="en-US" altLang="zh-CN" sz="2400" b="1" dirty="0">
                <a:solidFill>
                  <a:srgbClr val="FF0000"/>
                </a:solidFill>
                <a:ea typeface="微软雅黑" panose="020B0503020204020204" pitchFamily="34" charset="-122"/>
              </a:rPr>
              <a:t>1</a:t>
            </a:r>
            <a:r>
              <a:rPr lang="zh-CN" altLang="en-US" sz="2400" b="1" dirty="0">
                <a:solidFill>
                  <a:srgbClr val="FF0000"/>
                </a:solidFill>
                <a:ea typeface="微软雅黑" panose="020B0503020204020204" pitchFamily="34" charset="-122"/>
              </a:rPr>
              <a:t>）气候：</a:t>
            </a:r>
            <a:endParaRPr lang="zh-CN" altLang="en-US" sz="2400" b="1" dirty="0">
              <a:solidFill>
                <a:srgbClr val="000000"/>
              </a:solidFill>
              <a:ea typeface="微软雅黑" panose="020B0503020204020204" pitchFamily="34" charset="-122"/>
            </a:endParaRPr>
          </a:p>
        </p:txBody>
      </p:sp>
      <p:sp>
        <p:nvSpPr>
          <p:cNvPr id="100359" name="矩形 20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420039" y="1685380"/>
            <a:ext cx="17240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rgbClr val="000000"/>
                </a:solidFill>
                <a:ea typeface="微软雅黑" panose="020B0503020204020204" pitchFamily="34" charset="-122"/>
              </a:rPr>
              <a:t>有利影响：</a:t>
            </a:r>
          </a:p>
        </p:txBody>
      </p:sp>
      <p:sp>
        <p:nvSpPr>
          <p:cNvPr id="76807" name="Rectangle 1"/>
          <p:cNvSpPr/>
          <p:nvPr>
            <p:custDataLst>
              <p:tags r:id="rId5"/>
            </p:custDataLst>
          </p:nvPr>
        </p:nvSpPr>
        <p:spPr>
          <a:xfrm>
            <a:off x="376762" y="2580119"/>
            <a:ext cx="5991647" cy="830997"/>
          </a:xfrm>
          <a:prstGeom prst="rect">
            <a:avLst/>
          </a:prstGeom>
          <a:noFill/>
          <a:ln>
            <a:noFill/>
            <a:miter lim="800000"/>
          </a:ln>
        </p:spPr>
        <p:txBody>
          <a:bodyPr wrap="square" anchor="ctr">
            <a:spAutoFit/>
          </a:bodyPr>
          <a:lstStyle>
            <a:lvl1pPr eaLnBrk="0" hangingPunct="0">
              <a:tabLst>
                <a:tab pos="2933700" algn="l"/>
                <a:tab pos="2971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eaLnBrk="0" hangingPunct="0">
              <a:tabLst>
                <a:tab pos="2933700" algn="l"/>
                <a:tab pos="2971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eaLnBrk="0" hangingPunct="0">
              <a:tabLst>
                <a:tab pos="2933700" algn="l"/>
                <a:tab pos="2971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eaLnBrk="0" hangingPunct="0">
              <a:tabLst>
                <a:tab pos="2933700" algn="l"/>
                <a:tab pos="2971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eaLnBrk="0" hangingPunct="0">
              <a:tabLst>
                <a:tab pos="2933700" algn="l"/>
                <a:tab pos="2971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tabLst>
                <a:tab pos="2933700" algn="l"/>
                <a:tab pos="2971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tabLst>
                <a:tab pos="2933700" algn="l"/>
                <a:tab pos="2971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tabLst>
                <a:tab pos="2933700" algn="l"/>
                <a:tab pos="2971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tabLst>
                <a:tab pos="2933700" algn="l"/>
                <a:tab pos="2971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(1)</a:t>
            </a:r>
            <a:r>
              <a:rPr lang="zh-CN" altLang="en-US" sz="24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影响气温：海拔越高，气温越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低</a:t>
            </a:r>
            <a:r>
              <a:rPr lang="zh-CN" altLang="en-US" sz="24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  <a:r>
              <a:rPr lang="zh-CN" altLang="en-US" sz="24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阻挡冬季风。</a:t>
            </a:r>
            <a:endParaRPr lang="zh-CN" altLang="en-US" sz="2400" b="1" dirty="0"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76808" name="矩形 2"/>
          <p:cNvSpPr/>
          <p:nvPr>
            <p:custDataLst>
              <p:tags r:id="rId6"/>
            </p:custDataLst>
          </p:nvPr>
        </p:nvSpPr>
        <p:spPr>
          <a:xfrm>
            <a:off x="341642" y="3375939"/>
            <a:ext cx="5773932" cy="830997"/>
          </a:xfrm>
          <a:prstGeom prst="rect">
            <a:avLst/>
          </a:prstGeom>
          <a:noFill/>
          <a:ln>
            <a:noFill/>
            <a:miter lim="800000"/>
          </a:ln>
        </p:spPr>
        <p:txBody>
          <a:bodyPr wrap="square">
            <a:spAutoFit/>
          </a:bodyPr>
          <a:lstStyle>
            <a:lvl1pPr eaLnBrk="0" hangingPunct="0">
              <a:tabLst>
                <a:tab pos="2933700" algn="l"/>
                <a:tab pos="2971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eaLnBrk="0" hangingPunct="0">
              <a:tabLst>
                <a:tab pos="2933700" algn="l"/>
                <a:tab pos="2971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eaLnBrk="0" hangingPunct="0">
              <a:tabLst>
                <a:tab pos="2933700" algn="l"/>
                <a:tab pos="2971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eaLnBrk="0" hangingPunct="0">
              <a:tabLst>
                <a:tab pos="2933700" algn="l"/>
                <a:tab pos="2971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eaLnBrk="0" hangingPunct="0">
              <a:tabLst>
                <a:tab pos="2933700" algn="l"/>
                <a:tab pos="2971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tabLst>
                <a:tab pos="2933700" algn="l"/>
                <a:tab pos="2971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tabLst>
                <a:tab pos="2933700" algn="l"/>
                <a:tab pos="2971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tabLst>
                <a:tab pos="2933700" algn="l"/>
                <a:tab pos="2971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tabLst>
                <a:tab pos="2933700" algn="l"/>
                <a:tab pos="2971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4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(2)</a:t>
            </a:r>
            <a:r>
              <a:rPr lang="zh-CN" altLang="en-US" sz="24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影响降水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：</a:t>
            </a:r>
            <a:r>
              <a:rPr lang="zh-CN" altLang="en-US" sz="24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有利于来自海洋的暖湿气流深入我国内陆，形成丰沛的降水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。</a:t>
            </a:r>
            <a:endParaRPr lang="zh-CN" altLang="en-US" sz="2400" b="1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  <a:sym typeface="+mn-ea"/>
            </a:endParaRPr>
          </a:p>
        </p:txBody>
      </p:sp>
      <p:sp>
        <p:nvSpPr>
          <p:cNvPr id="76809" name="矩形 3"/>
          <p:cNvSpPr/>
          <p:nvPr>
            <p:custDataLst>
              <p:tags r:id="rId7"/>
            </p:custDataLst>
          </p:nvPr>
        </p:nvSpPr>
        <p:spPr>
          <a:xfrm>
            <a:off x="376762" y="4292714"/>
            <a:ext cx="5817476" cy="1569660"/>
          </a:xfrm>
          <a:prstGeom prst="rect">
            <a:avLst/>
          </a:prstGeom>
          <a:noFill/>
          <a:ln>
            <a:noFill/>
            <a:miter lim="800000"/>
          </a:ln>
        </p:spPr>
        <p:txBody>
          <a:bodyPr wrap="square" anchor="ctr">
            <a:spAutoFit/>
          </a:bodyPr>
          <a:lstStyle/>
          <a:p>
            <a:pPr>
              <a:tabLst>
                <a:tab pos="2933700" algn="l"/>
                <a:tab pos="2971800" algn="l"/>
              </a:tabLst>
            </a:pPr>
            <a:r>
              <a:rPr lang="en-US" altLang="zh-CN" sz="24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(3)</a:t>
            </a:r>
            <a:r>
              <a:rPr lang="zh-CN" altLang="en-US" sz="24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影响气流运动：山脉高原阻挡冬夏季风，影响大气环流，对东亚气候和世界气候都有着重要的影响。 </a:t>
            </a:r>
          </a:p>
          <a:p>
            <a:pPr>
              <a:tabLst>
                <a:tab pos="2933700" algn="l"/>
                <a:tab pos="2971800" algn="l"/>
              </a:tabLst>
            </a:pPr>
            <a:endParaRPr lang="zh-CN" altLang="en-US" sz="2400" b="1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1" name="矩形 10">
            <a:hlinkClick r:id="" action="ppaction://noaction"/>
          </p:cNvPr>
          <p:cNvSpPr/>
          <p:nvPr/>
        </p:nvSpPr>
        <p:spPr>
          <a:xfrm>
            <a:off x="3907971" y="182266"/>
            <a:ext cx="6869188" cy="52322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zh-CN" altLang="en-US" sz="28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特点</a:t>
            </a:r>
            <a:r>
              <a:rPr lang="en-US" altLang="zh-CN" sz="28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8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2800" b="1" dirty="0" smtClean="0">
                <a:solidFill>
                  <a:srgbClr val="1A5A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地势</a:t>
            </a:r>
            <a:r>
              <a:rPr lang="zh-CN" altLang="en-US" sz="2800" b="1" dirty="0">
                <a:solidFill>
                  <a:srgbClr val="1A5A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西高东低，呈三级阶梯状分布</a:t>
            </a:r>
          </a:p>
        </p:txBody>
      </p:sp>
      <p:grpSp>
        <p:nvGrpSpPr>
          <p:cNvPr id="12" name="组合 1"/>
          <p:cNvGrpSpPr/>
          <p:nvPr/>
        </p:nvGrpSpPr>
        <p:grpSpPr>
          <a:xfrm>
            <a:off x="0" y="770255"/>
            <a:ext cx="12151995" cy="128270"/>
            <a:chOff x="57" y="1058"/>
            <a:chExt cx="13204" cy="202"/>
          </a:xfrm>
        </p:grpSpPr>
        <p:cxnSp>
          <p:nvCxnSpPr>
            <p:cNvPr id="13" name="直接连接符 12"/>
            <p:cNvCxnSpPr/>
            <p:nvPr/>
          </p:nvCxnSpPr>
          <p:spPr>
            <a:xfrm>
              <a:off x="57" y="1259"/>
              <a:ext cx="13205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>
              <a:off x="57" y="1057"/>
              <a:ext cx="13205" cy="0"/>
            </a:xfrm>
            <a:prstGeom prst="line">
              <a:avLst/>
            </a:prstGeom>
            <a:ln w="571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文本框 4"/>
          <p:cNvSpPr txBox="1"/>
          <p:nvPr/>
        </p:nvSpPr>
        <p:spPr>
          <a:xfrm>
            <a:off x="0" y="133228"/>
            <a:ext cx="3907971" cy="5847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en-US" sz="3200" dirty="0"/>
              <a:t>一、</a:t>
            </a:r>
            <a:r>
              <a:rPr lang="zh-CN" altLang="en-US" sz="3200" dirty="0" smtClean="0"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中国</a:t>
            </a:r>
            <a:r>
              <a:rPr lang="zh-CN" altLang="en-US" sz="3200" dirty="0"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的地形</a:t>
            </a:r>
            <a:r>
              <a:rPr lang="zh-CN" altLang="en-US" sz="3200" dirty="0" smtClean="0"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特征</a:t>
            </a:r>
            <a:endParaRPr lang="zh-CN" altLang="en-US" sz="3200" dirty="0"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</a:endParaRPr>
          </a:p>
        </p:txBody>
      </p:sp>
      <p:pic>
        <p:nvPicPr>
          <p:cNvPr id="19" name="图片 106498" descr="中国地形"/>
          <p:cNvPicPr>
            <a:picLocks noChangeAspect="1" noChangeArrowheads="1"/>
          </p:cNvPicPr>
          <p:nvPr>
            <p:custDataLst>
              <p:tags r:id="rId8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b="23"/>
          <a:stretch>
            <a:fillRect/>
          </a:stretch>
        </p:blipFill>
        <p:spPr bwMode="auto">
          <a:xfrm>
            <a:off x="6504761" y="931032"/>
            <a:ext cx="5240418" cy="34776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728518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 fill="hold"/>
                                        <p:tgtEl>
                                          <p:spTgt spid="768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 fill="hold"/>
                                        <p:tgtEl>
                                          <p:spTgt spid="768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 fill="hold"/>
                                        <p:tgtEl>
                                          <p:spTgt spid="768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 fill="hold"/>
                                        <p:tgtEl>
                                          <p:spTgt spid="768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804" grpId="0" animBg="1"/>
      <p:bldP spid="76807" grpId="0" animBg="1"/>
      <p:bldP spid="76808" grpId="0"/>
      <p:bldP spid="7680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02" name="Picture 6" descr="3-4中国的水系副本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738257" y="3875315"/>
            <a:ext cx="4870678" cy="29307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8852" name="文本框 14"/>
          <p:cNvSpPr/>
          <p:nvPr>
            <p:custDataLst>
              <p:tags r:id="rId2"/>
            </p:custDataLst>
          </p:nvPr>
        </p:nvSpPr>
        <p:spPr>
          <a:xfrm>
            <a:off x="566557" y="2112964"/>
            <a:ext cx="1724026" cy="461962"/>
          </a:xfrm>
          <a:prstGeom prst="rect">
            <a:avLst/>
          </a:prstGeom>
          <a:noFill/>
          <a:ln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  <a:ea typeface="微软雅黑" panose="020B0503020204020204" pitchFamily="34" charset="-122"/>
              </a:rPr>
              <a:t>（</a:t>
            </a:r>
            <a:r>
              <a:rPr lang="en-US" altLang="zh-CN" sz="2400" b="1" dirty="0">
                <a:solidFill>
                  <a:srgbClr val="FF0000"/>
                </a:solidFill>
                <a:ea typeface="微软雅黑" panose="020B0503020204020204" pitchFamily="34" charset="-122"/>
              </a:rPr>
              <a:t>2</a:t>
            </a:r>
            <a:r>
              <a:rPr lang="zh-CN" altLang="en-US" sz="2400" b="1" dirty="0">
                <a:solidFill>
                  <a:srgbClr val="FF0000"/>
                </a:solidFill>
                <a:ea typeface="微软雅黑" panose="020B0503020204020204" pitchFamily="34" charset="-122"/>
              </a:rPr>
              <a:t>）河流：</a:t>
            </a:r>
            <a:endParaRPr lang="zh-CN" altLang="en-US" sz="2400" b="1" dirty="0">
              <a:solidFill>
                <a:srgbClr val="000000"/>
              </a:solidFill>
              <a:ea typeface="微软雅黑" panose="020B0503020204020204" pitchFamily="34" charset="-122"/>
            </a:endParaRPr>
          </a:p>
        </p:txBody>
      </p:sp>
      <p:sp>
        <p:nvSpPr>
          <p:cNvPr id="78853" name="文本框 15"/>
          <p:cNvSpPr/>
          <p:nvPr>
            <p:custDataLst>
              <p:tags r:id="rId3"/>
            </p:custDataLst>
          </p:nvPr>
        </p:nvSpPr>
        <p:spPr>
          <a:xfrm>
            <a:off x="670605" y="3587750"/>
            <a:ext cx="5991451" cy="830997"/>
          </a:xfrm>
          <a:prstGeom prst="rect">
            <a:avLst/>
          </a:prstGeom>
          <a:noFill/>
          <a:ln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FF0000"/>
                </a:solidFill>
                <a:ea typeface="微软雅黑" panose="020B0503020204020204" pitchFamily="34" charset="-122"/>
              </a:rPr>
              <a:t>2</a:t>
            </a:r>
            <a:r>
              <a:rPr lang="zh-CN" altLang="en-US" sz="2400" b="1" dirty="0">
                <a:solidFill>
                  <a:srgbClr val="FF0000"/>
                </a:solidFill>
                <a:ea typeface="微软雅黑" panose="020B0503020204020204" pitchFamily="34" charset="-122"/>
              </a:rPr>
              <a:t>、水利：</a:t>
            </a:r>
            <a:r>
              <a:rPr lang="zh-CN" altLang="en-US" sz="2400" b="1" dirty="0">
                <a:solidFill>
                  <a:srgbClr val="000000"/>
                </a:solidFill>
                <a:ea typeface="微软雅黑" panose="020B0503020204020204" pitchFamily="34" charset="-122"/>
              </a:rPr>
              <a:t>在阶梯过渡处，河流切穿山脉形成峡谷，形成了</a:t>
            </a:r>
            <a:r>
              <a:rPr lang="zh-CN" altLang="en-US" sz="2400" b="1" dirty="0">
                <a:solidFill>
                  <a:srgbClr val="FF0000"/>
                </a:solidFill>
                <a:ea typeface="微软雅黑" panose="020B0503020204020204" pitchFamily="34" charset="-122"/>
              </a:rPr>
              <a:t>丰富的水力资源。</a:t>
            </a:r>
          </a:p>
        </p:txBody>
      </p:sp>
      <p:sp>
        <p:nvSpPr>
          <p:cNvPr id="78858" name="矩形 1"/>
          <p:cNvSpPr/>
          <p:nvPr>
            <p:custDataLst>
              <p:tags r:id="rId4"/>
            </p:custDataLst>
          </p:nvPr>
        </p:nvSpPr>
        <p:spPr>
          <a:xfrm>
            <a:off x="670606" y="2655887"/>
            <a:ext cx="5708423" cy="830997"/>
          </a:xfrm>
          <a:prstGeom prst="rect">
            <a:avLst/>
          </a:prstGeom>
          <a:noFill/>
          <a:ln>
            <a:noFill/>
            <a:miter lim="800000"/>
          </a:ln>
        </p:spPr>
        <p:txBody>
          <a:bodyPr wrap="square">
            <a:spAutoFit/>
          </a:bodyPr>
          <a:lstStyle/>
          <a:p>
            <a:pPr eaLnBrk="0" hangingPunct="0"/>
            <a:r>
              <a:rPr lang="en-US" altLang="zh-CN" sz="2400" b="1" dirty="0">
                <a:solidFill>
                  <a:srgbClr val="000000"/>
                </a:solidFill>
                <a:ea typeface="微软雅黑" panose="020B0503020204020204" pitchFamily="34" charset="-122"/>
              </a:rPr>
              <a:t>1</a:t>
            </a:r>
            <a:r>
              <a:rPr lang="zh-CN" altLang="en-US" sz="2400" b="1" dirty="0">
                <a:solidFill>
                  <a:srgbClr val="000000"/>
                </a:solidFill>
                <a:ea typeface="微软雅黑" panose="020B0503020204020204" pitchFamily="34" charset="-122"/>
              </a:rPr>
              <a:t>、航运：使得大河东流，</a:t>
            </a:r>
            <a:r>
              <a:rPr lang="zh-CN" altLang="en-US" sz="2400" b="1" dirty="0">
                <a:solidFill>
                  <a:srgbClr val="FF0000"/>
                </a:solidFill>
                <a:ea typeface="微软雅黑" panose="020B0503020204020204" pitchFamily="34" charset="-122"/>
              </a:rPr>
              <a:t>沟通东西交通</a:t>
            </a:r>
            <a:r>
              <a:rPr lang="zh-CN" altLang="en-US" sz="2400" b="1" dirty="0">
                <a:solidFill>
                  <a:srgbClr val="000000"/>
                </a:solidFill>
                <a:ea typeface="微软雅黑" panose="020B0503020204020204" pitchFamily="34" charset="-122"/>
              </a:rPr>
              <a:t>加强了</a:t>
            </a:r>
            <a:r>
              <a:rPr lang="zh-CN" altLang="en-US" sz="2400" b="1" dirty="0">
                <a:solidFill>
                  <a:srgbClr val="FF0000"/>
                </a:solidFill>
                <a:ea typeface="微软雅黑" panose="020B0503020204020204" pitchFamily="34" charset="-122"/>
              </a:rPr>
              <a:t>内地和沿海的联系</a:t>
            </a:r>
            <a:r>
              <a:rPr lang="zh-CN" altLang="en-US" sz="2400" b="1" dirty="0">
                <a:solidFill>
                  <a:srgbClr val="000000"/>
                </a:solidFill>
                <a:ea typeface="微软雅黑" panose="020B0503020204020204" pitchFamily="34" charset="-122"/>
              </a:rPr>
              <a:t>。</a:t>
            </a:r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2" name="文本框 106507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48390" y="1011797"/>
            <a:ext cx="77755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2800" b="1" dirty="0">
                <a:ea typeface="微软雅黑" panose="020B0503020204020204" pitchFamily="34" charset="-122"/>
              </a:rPr>
              <a:t>思考</a:t>
            </a:r>
            <a:r>
              <a:rPr lang="en-US" altLang="zh-CN" sz="2800" b="1" dirty="0">
                <a:ea typeface="微软雅黑" panose="020B0503020204020204" pitchFamily="34" charset="-122"/>
              </a:rPr>
              <a:t>:</a:t>
            </a:r>
            <a:r>
              <a:rPr lang="zh-CN" altLang="en-US" sz="2800" b="1" dirty="0">
                <a:ea typeface="微软雅黑" panose="020B0503020204020204" pitchFamily="34" charset="-122"/>
              </a:rPr>
              <a:t>地势对</a:t>
            </a:r>
            <a:r>
              <a:rPr lang="zh-CN" altLang="en-US" sz="2800" b="1" dirty="0">
                <a:solidFill>
                  <a:srgbClr val="FF0000"/>
                </a:solidFill>
                <a:ea typeface="微软雅黑" panose="020B0503020204020204" pitchFamily="34" charset="-122"/>
              </a:rPr>
              <a:t>气候、河流、交通</a:t>
            </a:r>
            <a:r>
              <a:rPr lang="zh-CN" altLang="en-US" sz="2800" b="1" dirty="0">
                <a:ea typeface="微软雅黑" panose="020B0503020204020204" pitchFamily="34" charset="-122"/>
              </a:rPr>
              <a:t>有何影响</a:t>
            </a:r>
            <a:r>
              <a:rPr lang="en-US" altLang="zh-CN" sz="2800" b="1" dirty="0">
                <a:ea typeface="微软雅黑" panose="020B0503020204020204" pitchFamily="34" charset="-122"/>
              </a:rPr>
              <a:t>?</a:t>
            </a:r>
          </a:p>
        </p:txBody>
      </p:sp>
      <p:sp>
        <p:nvSpPr>
          <p:cNvPr id="13" name="矩形 20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420039" y="1685380"/>
            <a:ext cx="17240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rgbClr val="000000"/>
                </a:solidFill>
                <a:ea typeface="微软雅黑" panose="020B0503020204020204" pitchFamily="34" charset="-122"/>
              </a:rPr>
              <a:t>有利影响：</a:t>
            </a:r>
          </a:p>
        </p:txBody>
      </p:sp>
      <p:sp>
        <p:nvSpPr>
          <p:cNvPr id="14" name="矩形 13">
            <a:hlinkClick r:id="" action="ppaction://noaction"/>
          </p:cNvPr>
          <p:cNvSpPr/>
          <p:nvPr/>
        </p:nvSpPr>
        <p:spPr>
          <a:xfrm>
            <a:off x="4025292" y="182266"/>
            <a:ext cx="6869188" cy="52322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zh-CN" altLang="en-US" sz="28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特点</a:t>
            </a:r>
            <a:r>
              <a:rPr lang="en-US" altLang="zh-CN" sz="28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8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2800" b="1" dirty="0" smtClean="0">
                <a:solidFill>
                  <a:srgbClr val="1A5A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地势</a:t>
            </a:r>
            <a:r>
              <a:rPr lang="zh-CN" altLang="en-US" sz="2800" b="1" dirty="0">
                <a:solidFill>
                  <a:srgbClr val="1A5A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西高东低，呈三级阶梯状分布</a:t>
            </a:r>
          </a:p>
        </p:txBody>
      </p:sp>
      <p:sp>
        <p:nvSpPr>
          <p:cNvPr id="15" name="文本框 4"/>
          <p:cNvSpPr txBox="1"/>
          <p:nvPr/>
        </p:nvSpPr>
        <p:spPr>
          <a:xfrm>
            <a:off x="0" y="133228"/>
            <a:ext cx="3907971" cy="5847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en-US" sz="3200" dirty="0"/>
              <a:t>一、</a:t>
            </a:r>
            <a:r>
              <a:rPr lang="zh-CN" altLang="en-US" sz="3200" dirty="0" smtClean="0"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中国</a:t>
            </a:r>
            <a:r>
              <a:rPr lang="zh-CN" altLang="en-US" sz="3200" dirty="0"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的地形</a:t>
            </a:r>
            <a:r>
              <a:rPr lang="zh-CN" altLang="en-US" sz="3200" dirty="0" smtClean="0"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特征</a:t>
            </a:r>
            <a:endParaRPr lang="zh-CN" altLang="en-US" sz="3200" dirty="0"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</a:endParaRPr>
          </a:p>
        </p:txBody>
      </p:sp>
      <p:grpSp>
        <p:nvGrpSpPr>
          <p:cNvPr id="16" name="组合 1"/>
          <p:cNvGrpSpPr/>
          <p:nvPr/>
        </p:nvGrpSpPr>
        <p:grpSpPr>
          <a:xfrm>
            <a:off x="0" y="770255"/>
            <a:ext cx="12151995" cy="128270"/>
            <a:chOff x="57" y="1058"/>
            <a:chExt cx="13204" cy="202"/>
          </a:xfrm>
        </p:grpSpPr>
        <p:cxnSp>
          <p:nvCxnSpPr>
            <p:cNvPr id="17" name="直接连接符 16"/>
            <p:cNvCxnSpPr/>
            <p:nvPr/>
          </p:nvCxnSpPr>
          <p:spPr>
            <a:xfrm>
              <a:off x="57" y="1259"/>
              <a:ext cx="13205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>
              <a:off x="57" y="1057"/>
              <a:ext cx="13205" cy="0"/>
            </a:xfrm>
            <a:prstGeom prst="line">
              <a:avLst/>
            </a:prstGeom>
            <a:ln w="571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组合 106497"/>
          <p:cNvGrpSpPr>
            <a:grpSpLocks/>
          </p:cNvGrpSpPr>
          <p:nvPr/>
        </p:nvGrpSpPr>
        <p:grpSpPr bwMode="auto">
          <a:xfrm>
            <a:off x="6379029" y="1042025"/>
            <a:ext cx="4936868" cy="3246946"/>
            <a:chOff x="432" y="0"/>
            <a:chExt cx="5280" cy="4320"/>
          </a:xfrm>
        </p:grpSpPr>
        <p:pic>
          <p:nvPicPr>
            <p:cNvPr id="21" name="图片 106498" descr="中国地形"/>
            <p:cNvPicPr>
              <a:picLocks noChangeAspect="1" noChangeArrowheads="1"/>
            </p:cNvPicPr>
            <p:nvPr>
              <p:custDataLst>
                <p:tags r:id="rId7"/>
              </p:custDataLst>
            </p:nvPr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b="23"/>
            <a:stretch>
              <a:fillRect/>
            </a:stretch>
          </p:blipFill>
          <p:spPr bwMode="auto">
            <a:xfrm>
              <a:off x="432" y="0"/>
              <a:ext cx="5280" cy="43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2" name="矩形 106499"/>
            <p:cNvSpPr>
              <a:spLocks noChangeArrowheads="1"/>
            </p:cNvSpPr>
            <p:nvPr>
              <p:custDataLst>
                <p:tags r:id="rId8"/>
              </p:custDataLst>
            </p:nvPr>
          </p:nvSpPr>
          <p:spPr bwMode="auto">
            <a:xfrm>
              <a:off x="2592" y="3936"/>
              <a:ext cx="1632" cy="336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ea typeface="微软雅黑" panose="020B0503020204020204" pitchFamily="34" charset="-122"/>
              </a:endParaRPr>
            </a:p>
          </p:txBody>
        </p:sp>
        <p:sp>
          <p:nvSpPr>
            <p:cNvPr id="23" name="矩形 106500"/>
            <p:cNvSpPr>
              <a:spLocks noChangeArrowheads="1"/>
            </p:cNvSpPr>
            <p:nvPr>
              <p:custDataLst>
                <p:tags r:id="rId9"/>
              </p:custDataLst>
            </p:nvPr>
          </p:nvSpPr>
          <p:spPr bwMode="auto">
            <a:xfrm>
              <a:off x="2256" y="624"/>
              <a:ext cx="1488" cy="336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3035103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 fill="hold"/>
                                        <p:tgtEl>
                                          <p:spTgt spid="788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 fill="hold"/>
                                        <p:tgtEl>
                                          <p:spTgt spid="788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 fill="hold"/>
                                        <p:tgtEl>
                                          <p:spTgt spid="788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852" grpId="0" animBg="1"/>
      <p:bldP spid="78853" grpId="0" animBg="1"/>
      <p:bldP spid="7885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ChangeArrowheads="1"/>
          </p:cNvSpPr>
          <p:nvPr/>
        </p:nvSpPr>
        <p:spPr bwMode="auto">
          <a:xfrm>
            <a:off x="3814764" y="3048000"/>
            <a:ext cx="2281237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 sz="4400" b="0">
              <a:solidFill>
                <a:schemeClr val="tx2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23555" name="Picture 3" descr="地势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6" name="Oval 4"/>
          <p:cNvSpPr>
            <a:spLocks noChangeArrowheads="1"/>
          </p:cNvSpPr>
          <p:nvPr/>
        </p:nvSpPr>
        <p:spPr bwMode="auto">
          <a:xfrm>
            <a:off x="7104063" y="4221163"/>
            <a:ext cx="215900" cy="215900"/>
          </a:xfrm>
          <a:prstGeom prst="ellipse">
            <a:avLst/>
          </a:prstGeom>
          <a:solidFill>
            <a:srgbClr val="FF33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3557" name="Oval 5"/>
          <p:cNvSpPr>
            <a:spLocks noChangeArrowheads="1"/>
          </p:cNvSpPr>
          <p:nvPr/>
        </p:nvSpPr>
        <p:spPr bwMode="auto">
          <a:xfrm>
            <a:off x="5375275" y="4941888"/>
            <a:ext cx="215900" cy="215900"/>
          </a:xfrm>
          <a:prstGeom prst="ellipse">
            <a:avLst/>
          </a:prstGeom>
          <a:solidFill>
            <a:srgbClr val="FF33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3558" name="Oval 6"/>
          <p:cNvSpPr>
            <a:spLocks noChangeArrowheads="1"/>
          </p:cNvSpPr>
          <p:nvPr/>
        </p:nvSpPr>
        <p:spPr bwMode="auto">
          <a:xfrm>
            <a:off x="5880100" y="3284538"/>
            <a:ext cx="215900" cy="215900"/>
          </a:xfrm>
          <a:prstGeom prst="ellipse">
            <a:avLst/>
          </a:prstGeom>
          <a:solidFill>
            <a:srgbClr val="FF33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3559" name="Oval 7"/>
          <p:cNvSpPr>
            <a:spLocks noChangeArrowheads="1"/>
          </p:cNvSpPr>
          <p:nvPr/>
        </p:nvSpPr>
        <p:spPr bwMode="auto">
          <a:xfrm>
            <a:off x="7464425" y="3500438"/>
            <a:ext cx="215900" cy="215900"/>
          </a:xfrm>
          <a:prstGeom prst="ellipse">
            <a:avLst/>
          </a:prstGeom>
          <a:solidFill>
            <a:srgbClr val="FF33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71016" name="AutoShape 8">
            <a:hlinkClick r:id="" action="ppaction://noaction"/>
          </p:cNvPr>
          <p:cNvSpPr>
            <a:spLocks noChangeArrowheads="1"/>
          </p:cNvSpPr>
          <p:nvPr/>
        </p:nvSpPr>
        <p:spPr bwMode="auto">
          <a:xfrm>
            <a:off x="7824789" y="3573464"/>
            <a:ext cx="2376487" cy="504825"/>
          </a:xfrm>
          <a:prstGeom prst="wedgeRectCallout">
            <a:avLst>
              <a:gd name="adj1" fmla="val -72644"/>
              <a:gd name="adj2" fmla="val 90880"/>
            </a:avLst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kumimoji="1" lang="zh-CN" altLang="en-US" sz="2400">
                <a:latin typeface="Times New Roman" panose="02020603050405020304" pitchFamily="18" charset="0"/>
              </a:rPr>
              <a:t>葛洲坝水电站</a:t>
            </a:r>
          </a:p>
        </p:txBody>
      </p:sp>
      <p:sp>
        <p:nvSpPr>
          <p:cNvPr id="23561" name="Text Box 9"/>
          <p:cNvSpPr txBox="1">
            <a:spLocks noChangeArrowheads="1"/>
          </p:cNvSpPr>
          <p:nvPr/>
        </p:nvSpPr>
        <p:spPr bwMode="auto">
          <a:xfrm>
            <a:off x="1703389" y="333376"/>
            <a:ext cx="8497887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kumimoji="1" lang="en-US" altLang="zh-CN" sz="2800">
                <a:latin typeface="黑体" panose="02010609060101010101" pitchFamily="49" charset="-122"/>
                <a:ea typeface="黑体" panose="02010609060101010101" pitchFamily="49" charset="-122"/>
              </a:rPr>
              <a:t>  </a:t>
            </a:r>
            <a:endParaRPr kumimoji="1" lang="en-US" altLang="zh-CN" sz="280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3562" name="Oval 10"/>
          <p:cNvSpPr>
            <a:spLocks noChangeArrowheads="1"/>
          </p:cNvSpPr>
          <p:nvPr/>
        </p:nvSpPr>
        <p:spPr bwMode="auto">
          <a:xfrm>
            <a:off x="6959600" y="4221163"/>
            <a:ext cx="215900" cy="215900"/>
          </a:xfrm>
          <a:prstGeom prst="ellipse">
            <a:avLst/>
          </a:prstGeom>
          <a:solidFill>
            <a:srgbClr val="FF33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6888164" y="260351"/>
            <a:ext cx="3565525" cy="3097213"/>
            <a:chOff x="3379" y="164"/>
            <a:chExt cx="2246" cy="1951"/>
          </a:xfrm>
        </p:grpSpPr>
        <p:sp>
          <p:nvSpPr>
            <p:cNvPr id="23573" name="AutoShape 12">
              <a:hlinkClick r:id="" action="ppaction://noaction"/>
            </p:cNvPr>
            <p:cNvSpPr>
              <a:spLocks noChangeArrowheads="1"/>
            </p:cNvSpPr>
            <p:nvPr/>
          </p:nvSpPr>
          <p:spPr bwMode="auto">
            <a:xfrm>
              <a:off x="3742" y="1797"/>
              <a:ext cx="1497" cy="318"/>
            </a:xfrm>
            <a:prstGeom prst="wedgeRectCallout">
              <a:avLst>
                <a:gd name="adj1" fmla="val -44588"/>
                <a:gd name="adj2" fmla="val 91509"/>
              </a:avLst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kumimoji="1" lang="zh-CN" altLang="en-US" sz="2400">
                  <a:latin typeface="Times New Roman" panose="02020603050405020304" pitchFamily="18" charset="0"/>
                </a:rPr>
                <a:t>小浪底水电站</a:t>
              </a:r>
            </a:p>
          </p:txBody>
        </p:sp>
        <p:pic>
          <p:nvPicPr>
            <p:cNvPr id="23574" name="Picture 13" descr="小浪底1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79" y="164"/>
              <a:ext cx="2246" cy="16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" name="Group 14"/>
          <p:cNvGrpSpPr>
            <a:grpSpLocks/>
          </p:cNvGrpSpPr>
          <p:nvPr/>
        </p:nvGrpSpPr>
        <p:grpSpPr bwMode="auto">
          <a:xfrm>
            <a:off x="1524000" y="3789364"/>
            <a:ext cx="3779838" cy="3068637"/>
            <a:chOff x="0" y="2387"/>
            <a:chExt cx="2381" cy="1933"/>
          </a:xfrm>
        </p:grpSpPr>
        <p:sp>
          <p:nvSpPr>
            <p:cNvPr id="23571" name="AutoShape 15">
              <a:hlinkClick r:id="" action="ppaction://noaction"/>
            </p:cNvPr>
            <p:cNvSpPr>
              <a:spLocks noChangeArrowheads="1"/>
            </p:cNvSpPr>
            <p:nvPr/>
          </p:nvSpPr>
          <p:spPr bwMode="auto">
            <a:xfrm>
              <a:off x="1156" y="2387"/>
              <a:ext cx="1225" cy="318"/>
            </a:xfrm>
            <a:prstGeom prst="wedgeRectCallout">
              <a:avLst>
                <a:gd name="adj1" fmla="val 57755"/>
                <a:gd name="adj2" fmla="val 196542"/>
              </a:avLst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kumimoji="1" lang="zh-CN" altLang="en-US" sz="2400">
                  <a:latin typeface="Times New Roman" panose="02020603050405020304" pitchFamily="18" charset="0"/>
                </a:rPr>
                <a:t>二滩水电站</a:t>
              </a:r>
            </a:p>
          </p:txBody>
        </p:sp>
        <p:pic>
          <p:nvPicPr>
            <p:cNvPr id="23572" name="Picture 16" descr="二滩1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2704"/>
              <a:ext cx="2064" cy="16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" name="Group 17"/>
          <p:cNvGrpSpPr>
            <a:grpSpLocks/>
          </p:cNvGrpSpPr>
          <p:nvPr/>
        </p:nvGrpSpPr>
        <p:grpSpPr bwMode="auto">
          <a:xfrm>
            <a:off x="5735638" y="4414838"/>
            <a:ext cx="4932362" cy="2443162"/>
            <a:chOff x="2653" y="2781"/>
            <a:chExt cx="3107" cy="1539"/>
          </a:xfrm>
        </p:grpSpPr>
        <p:sp>
          <p:nvSpPr>
            <p:cNvPr id="23569" name="AutoShape 18">
              <a:hlinkClick r:id="" action="ppaction://noaction"/>
            </p:cNvPr>
            <p:cNvSpPr>
              <a:spLocks noChangeArrowheads="1"/>
            </p:cNvSpPr>
            <p:nvPr/>
          </p:nvSpPr>
          <p:spPr bwMode="auto">
            <a:xfrm>
              <a:off x="2653" y="2886"/>
              <a:ext cx="1225" cy="318"/>
            </a:xfrm>
            <a:prstGeom prst="wedgeRectCallout">
              <a:avLst>
                <a:gd name="adj1" fmla="val 18491"/>
                <a:gd name="adj2" fmla="val -87421"/>
              </a:avLst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kumimoji="1" lang="zh-CN" altLang="en-US" sz="2400">
                  <a:latin typeface="Times New Roman" panose="02020603050405020304" pitchFamily="18" charset="0"/>
                </a:rPr>
                <a:t>三峡水电站</a:t>
              </a:r>
            </a:p>
          </p:txBody>
        </p:sp>
        <p:pic>
          <p:nvPicPr>
            <p:cNvPr id="23570" name="Picture 19" descr="三峡 1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33" y="2781"/>
              <a:ext cx="1927" cy="15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5" name="Group 20"/>
          <p:cNvGrpSpPr>
            <a:grpSpLocks/>
          </p:cNvGrpSpPr>
          <p:nvPr/>
        </p:nvGrpSpPr>
        <p:grpSpPr bwMode="auto">
          <a:xfrm>
            <a:off x="1847850" y="127001"/>
            <a:ext cx="4319588" cy="3014663"/>
            <a:chOff x="204" y="80"/>
            <a:chExt cx="2721" cy="1899"/>
          </a:xfrm>
        </p:grpSpPr>
        <p:sp>
          <p:nvSpPr>
            <p:cNvPr id="23567" name="AutoShape 21">
              <a:hlinkClick r:id="" action="ppaction://noaction"/>
            </p:cNvPr>
            <p:cNvSpPr>
              <a:spLocks noChangeArrowheads="1"/>
            </p:cNvSpPr>
            <p:nvPr/>
          </p:nvSpPr>
          <p:spPr bwMode="auto">
            <a:xfrm>
              <a:off x="1383" y="1707"/>
              <a:ext cx="1542" cy="272"/>
            </a:xfrm>
            <a:prstGeom prst="wedgeRectCallout">
              <a:avLst>
                <a:gd name="adj1" fmla="val 39042"/>
                <a:gd name="adj2" fmla="val 108088"/>
              </a:avLst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kumimoji="1" lang="zh-CN" altLang="en-US" sz="2400">
                  <a:latin typeface="Times New Roman" panose="02020603050405020304" pitchFamily="18" charset="0"/>
                </a:rPr>
                <a:t>刘家峡水电站</a:t>
              </a:r>
            </a:p>
          </p:txBody>
        </p:sp>
        <p:pic>
          <p:nvPicPr>
            <p:cNvPr id="23568" name="Picture 22" descr="奔腾泄水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4" y="80"/>
              <a:ext cx="2359" cy="16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xmlns="" val="4180953024"/>
      </p:ext>
    </p:extLst>
  </p:cSld>
  <p:clrMapOvr>
    <a:masterClrMapping/>
  </p:clrMapOvr>
  <p:transition>
    <p:spli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1016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SLIDE_ID" val="custom20187308_1"/>
  <p:tag name="KSO_WM_SLIDE_INDEX" val="1"/>
  <p:tag name="KSO_WM_SLIDE_ITEM_CNT" val="0"/>
  <p:tag name="KSO_WM_SLIDE_LAYOUT" val="a_b"/>
  <p:tag name="KSO_WM_SLIDE_LAYOUT_CNT" val="1_1"/>
  <p:tag name="KSO_WM_SLIDE_SUBTYPE" val="defaultBlank"/>
  <p:tag name="KSO_WM_SLIDE_TYPE" val="title"/>
  <p:tag name="KSO_WM_TAG_VERSION" val="1.0"/>
  <p:tag name="KSO_WM_TEMPLATE_CATEGORY" val="custom"/>
  <p:tag name="KSO_WM_TEMPLATE_INDEX" val="20187308"/>
  <p:tag name="KSO_WM_TEMPLATE_SUBCATEGORY" val="0"/>
  <p:tag name="KSO_WM_TEMPLATE_THUMBS_INDEX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87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72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91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92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93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20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29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30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27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28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25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88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26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23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24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36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43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88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41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42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39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4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89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37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38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97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98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99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59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6353,&quot;width&quot;:8043}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67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88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9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9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94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27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29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3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3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2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33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34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35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44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4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43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44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49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29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3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22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44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45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46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46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47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29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44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45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46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4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24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45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46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a338d4e8-1227-4d2f-ab97-1baf676fb0c6}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dd6ddf19-7c88-4c42-9f93-21cc5e2154b5}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dd6ddf19-7c88-4c42-9f93-21cc5e2154b5}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56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57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58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60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6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26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62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63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64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65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66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67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68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58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69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7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24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71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72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73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74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75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76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77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78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79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8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26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81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82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83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84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85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86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89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98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88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96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54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97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94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95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92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93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90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91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85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86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87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86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70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79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88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77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78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75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76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73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74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71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1086</TotalTime>
  <Words>2995</Words>
  <Application>Microsoft Office PowerPoint</Application>
  <PresentationFormat>自定义</PresentationFormat>
  <Paragraphs>428</Paragraphs>
  <Slides>47</Slides>
  <Notes>8</Notes>
  <HiddenSlides>1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47</vt:i4>
      </vt:variant>
    </vt:vector>
  </HeadingPairs>
  <TitlesOfParts>
    <vt:vector size="48" baseType="lpstr">
      <vt:lpstr>Office 主题</vt:lpstr>
      <vt:lpstr>幻灯片 1</vt:lpstr>
      <vt:lpstr>一、中国的地形特征</vt:lpstr>
      <vt:lpstr>幻灯片 3</vt:lpstr>
      <vt:lpstr>幻灯片 4</vt:lpstr>
      <vt:lpstr>幻灯片 5</vt:lpstr>
      <vt:lpstr>幻灯片 6</vt:lpstr>
      <vt:lpstr>幻灯片 7</vt:lpstr>
      <vt:lpstr>幻灯片 8</vt:lpstr>
      <vt:lpstr>幻灯片 9</vt:lpstr>
      <vt:lpstr>幻灯片 10</vt:lpstr>
      <vt:lpstr>幻灯片 11</vt:lpstr>
      <vt:lpstr>幻灯片 12</vt:lpstr>
      <vt:lpstr>补充：地形对主要地理要素的影响-气候</vt:lpstr>
      <vt:lpstr>幻灯片 14</vt:lpstr>
      <vt:lpstr>补充：地形对主要地理要素的影响-小结1</vt:lpstr>
      <vt:lpstr>幻灯片 16</vt:lpstr>
      <vt:lpstr>幻灯片 17</vt:lpstr>
      <vt:lpstr>幻灯片 18</vt:lpstr>
      <vt:lpstr>补充：地形对主要地理要素的影响-小结2</vt:lpstr>
      <vt:lpstr>幻灯片 20</vt:lpstr>
      <vt:lpstr>幻灯片 21</vt:lpstr>
      <vt:lpstr>幻灯片 22</vt:lpstr>
      <vt:lpstr>幻灯片 23</vt:lpstr>
      <vt:lpstr>幻灯片 24</vt:lpstr>
      <vt:lpstr>幻灯片 25</vt:lpstr>
      <vt:lpstr>幻灯片 26</vt:lpstr>
      <vt:lpstr>幻灯片 27</vt:lpstr>
      <vt:lpstr>幻灯片 28</vt:lpstr>
      <vt:lpstr>幻灯片 29</vt:lpstr>
      <vt:lpstr>幻灯片 30</vt:lpstr>
      <vt:lpstr>幻灯片 31</vt:lpstr>
      <vt:lpstr>幻灯片 32</vt:lpstr>
      <vt:lpstr>幻灯片 33</vt:lpstr>
      <vt:lpstr>幻灯片 34</vt:lpstr>
      <vt:lpstr>幻灯片 35</vt:lpstr>
      <vt:lpstr>幻灯片 36</vt:lpstr>
      <vt:lpstr>幻灯片 37</vt:lpstr>
      <vt:lpstr>幻灯片 38</vt:lpstr>
      <vt:lpstr>幻灯片 39</vt:lpstr>
      <vt:lpstr>幻灯片 40</vt:lpstr>
      <vt:lpstr>幻灯片 41</vt:lpstr>
      <vt:lpstr>幻灯片 42</vt:lpstr>
      <vt:lpstr>幻灯片 43</vt:lpstr>
      <vt:lpstr>幻灯片 44</vt:lpstr>
      <vt:lpstr>真题链接</vt:lpstr>
      <vt:lpstr>真题链接</vt:lpstr>
      <vt:lpstr>真题链接</vt:lpstr>
    </vt:vector>
  </TitlesOfParts>
  <Company>Microsoft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User</dc:creator>
  <cp:lastModifiedBy>Administrator</cp:lastModifiedBy>
  <cp:revision>34</cp:revision>
  <dcterms:created xsi:type="dcterms:W3CDTF">2020-12-21T07:30:41Z</dcterms:created>
  <dcterms:modified xsi:type="dcterms:W3CDTF">2020-12-23T12:03:53Z</dcterms:modified>
</cp:coreProperties>
</file>